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62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2159556"/>
            <a:ext cx="4887873" cy="3910370"/>
          </a:xfrm>
          <a:prstGeom prst="rect">
            <a:avLst/>
          </a:prstGeom>
        </p:spPr>
      </p:pic>
      <p:sp>
        <p:nvSpPr>
          <p:cNvPr id="4" name="Text 0"/>
          <p:cNvSpPr/>
          <p:nvPr/>
        </p:nvSpPr>
        <p:spPr>
          <a:xfrm>
            <a:off x="742474" y="2765548"/>
            <a:ext cx="7468553" cy="3886200"/>
          </a:xfrm>
          <a:prstGeom prst="rect">
            <a:avLst/>
          </a:prstGeom>
          <a:noFill/>
          <a:ln/>
        </p:spPr>
        <p:txBody>
          <a:bodyPr wrap="square" lIns="0" tIns="0" rIns="0" bIns="0" rtlCol="0" anchor="t"/>
          <a:lstStyle/>
          <a:p>
            <a:pPr marL="0" indent="0">
              <a:lnSpc>
                <a:spcPts val="7650"/>
              </a:lnSpc>
              <a:buNone/>
            </a:pPr>
            <a:r>
              <a:rPr lang="en-US" sz="5400" kern="0" spc="-122" dirty="0">
                <a:solidFill>
                  <a:srgbClr val="000000"/>
                </a:solidFill>
                <a:latin typeface="Source Serif Pro" pitchFamily="34" charset="0"/>
                <a:ea typeface="Source Serif Pro" pitchFamily="34" charset="-122"/>
                <a:cs typeface="Source Serif Pro" pitchFamily="34" charset="-120"/>
              </a:rPr>
              <a:t>Minimizing Assignment Groups with Greedy Techniques</a:t>
            </a:r>
            <a:endParaRPr lang="en-US" sz="5400" dirty="0"/>
          </a:p>
        </p:txBody>
      </p:sp>
      <p:sp>
        <p:nvSpPr>
          <p:cNvPr id="5" name="Text 1"/>
          <p:cNvSpPr/>
          <p:nvPr/>
        </p:nvSpPr>
        <p:spPr>
          <a:xfrm>
            <a:off x="837724" y="5662851"/>
            <a:ext cx="7468553" cy="1149072"/>
          </a:xfrm>
          <a:prstGeom prst="rect">
            <a:avLst/>
          </a:prstGeom>
          <a:noFill/>
          <a:ln/>
        </p:spPr>
        <p:txBody>
          <a:bodyPr wrap="square" lIns="0" tIns="0" rIns="0" bIns="0" rtlCol="0" anchor="t"/>
          <a:lstStyle/>
          <a:p>
            <a:pPr marL="0" indent="0">
              <a:lnSpc>
                <a:spcPts val="3000"/>
              </a:lnSpc>
              <a:buNone/>
            </a:pPr>
            <a:endParaRPr lang="en-US" sz="1850" dirty="0"/>
          </a:p>
        </p:txBody>
      </p:sp>
      <p:pic>
        <p:nvPicPr>
          <p:cNvPr id="6" name="Picture 5">
            <a:extLst>
              <a:ext uri="{FF2B5EF4-FFF2-40B4-BE49-F238E27FC236}">
                <a16:creationId xmlns:a16="http://schemas.microsoft.com/office/drawing/2014/main" id="{A4E25A08-9B78-1E24-9350-28FEE94213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42" y="76837"/>
            <a:ext cx="1163016" cy="1427475"/>
          </a:xfrm>
          <a:prstGeom prst="rect">
            <a:avLst/>
          </a:prstGeom>
        </p:spPr>
      </p:pic>
      <p:pic>
        <p:nvPicPr>
          <p:cNvPr id="7" name="Picture 6">
            <a:extLst>
              <a:ext uri="{FF2B5EF4-FFF2-40B4-BE49-F238E27FC236}">
                <a16:creationId xmlns:a16="http://schemas.microsoft.com/office/drawing/2014/main" id="{2CA15685-3C0E-C660-9D5B-12B852C319F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335000" y="0"/>
            <a:ext cx="1295400" cy="1150978"/>
          </a:xfrm>
          <a:prstGeom prst="rect">
            <a:avLst/>
          </a:prstGeom>
          <a:noFill/>
        </p:spPr>
      </p:pic>
      <p:sp>
        <p:nvSpPr>
          <p:cNvPr id="10" name="TextBox 9">
            <a:extLst>
              <a:ext uri="{FF2B5EF4-FFF2-40B4-BE49-F238E27FC236}">
                <a16:creationId xmlns:a16="http://schemas.microsoft.com/office/drawing/2014/main" id="{6C9150A9-70A1-85D8-334A-F459939F77F0}"/>
              </a:ext>
            </a:extLst>
          </p:cNvPr>
          <p:cNvSpPr txBox="1"/>
          <p:nvPr/>
        </p:nvSpPr>
        <p:spPr>
          <a:xfrm>
            <a:off x="2952749" y="92133"/>
            <a:ext cx="7705725" cy="1479700"/>
          </a:xfrm>
          <a:prstGeom prst="rect">
            <a:avLst/>
          </a:prstGeom>
          <a:noFill/>
        </p:spPr>
        <p:txBody>
          <a:bodyPr wrap="square">
            <a:spAutoFit/>
          </a:bodyPr>
          <a:lstStyle/>
          <a:p>
            <a:pPr algn="ctr">
              <a:lnSpc>
                <a:spcPct val="115000"/>
              </a:lnSpc>
              <a:spcAft>
                <a:spcPts val="800"/>
              </a:spcAft>
            </a:pP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SAVEETHA SCHOOL OF   ENGINEERING</a:t>
            </a:r>
            <a:b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SAVEETHA INSTITUTE OF MEDICAL AND TECHNICAL SCIENCES</a:t>
            </a:r>
            <a:b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11FADE5-7D16-83D8-5B9F-EBF7B1781435}"/>
              </a:ext>
            </a:extLst>
          </p:cNvPr>
          <p:cNvSpPr txBox="1"/>
          <p:nvPr/>
        </p:nvSpPr>
        <p:spPr>
          <a:xfrm>
            <a:off x="85242" y="1778004"/>
            <a:ext cx="9127749" cy="646331"/>
          </a:xfrm>
          <a:prstGeom prst="rect">
            <a:avLst/>
          </a:prstGeom>
          <a:noFill/>
        </p:spPr>
        <p:txBody>
          <a:bodyPr wrap="square">
            <a:spAutoFit/>
          </a:bodyPr>
          <a:lstStyle/>
          <a:p>
            <a:pPr algn="ctr"/>
            <a:endParaRPr lang="en-IN" sz="1800" dirty="0">
              <a:latin typeface="Times New Roman" panose="02020603050405020304" pitchFamily="18" charset="0"/>
              <a:cs typeface="Times New Roman" panose="02020603050405020304" pitchFamily="18" charset="0"/>
            </a:endParaRPr>
          </a:p>
          <a:p>
            <a:pPr algn="ctr"/>
            <a:r>
              <a:rPr lang="en-IN" sz="1800" b="1" dirty="0">
                <a:latin typeface="Times New Roman" panose="02020603050405020304" pitchFamily="18" charset="0"/>
                <a:cs typeface="Times New Roman" panose="02020603050405020304" pitchFamily="18" charset="0"/>
              </a:rPr>
              <a:t>CSA0697  </a:t>
            </a:r>
            <a:r>
              <a:rPr lang="en-US" sz="1800" b="1" dirty="0">
                <a:latin typeface="Times New Roman" panose="02020603050405020304" pitchFamily="18" charset="0"/>
                <a:cs typeface="Times New Roman" panose="02020603050405020304" pitchFamily="18" charset="0"/>
              </a:rPr>
              <a:t>DESIGN AND ANALYSIS OF ALGORITHM FOR LOWER BOUND THEORY</a:t>
            </a:r>
          </a:p>
        </p:txBody>
      </p:sp>
      <p:sp>
        <p:nvSpPr>
          <p:cNvPr id="14" name="TextBox 13">
            <a:extLst>
              <a:ext uri="{FF2B5EF4-FFF2-40B4-BE49-F238E27FC236}">
                <a16:creationId xmlns:a16="http://schemas.microsoft.com/office/drawing/2014/main" id="{009BF203-5AB0-EACF-E557-E55B4D62CCAE}"/>
              </a:ext>
            </a:extLst>
          </p:cNvPr>
          <p:cNvSpPr txBox="1"/>
          <p:nvPr/>
        </p:nvSpPr>
        <p:spPr>
          <a:xfrm>
            <a:off x="511946" y="6496149"/>
            <a:ext cx="7315200" cy="1107996"/>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FACULTY NAME: </a:t>
            </a:r>
          </a:p>
          <a:p>
            <a:r>
              <a:rPr lang="en-US" sz="2400" b="1" dirty="0">
                <a:latin typeface="Times New Roman" panose="02020603050405020304" pitchFamily="18" charset="0"/>
                <a:cs typeface="Times New Roman" panose="02020603050405020304" pitchFamily="18" charset="0"/>
              </a:rPr>
              <a:t>Dr. Gnana </a:t>
            </a:r>
            <a:r>
              <a:rPr lang="en-US" sz="2400" b="1" dirty="0" err="1">
                <a:latin typeface="Times New Roman" panose="02020603050405020304" pitchFamily="18" charset="0"/>
                <a:cs typeface="Times New Roman" panose="02020603050405020304" pitchFamily="18" charset="0"/>
              </a:rPr>
              <a:t>Soundari</a:t>
            </a:r>
            <a:endParaRPr lang="en-IN" sz="2400" b="1" dirty="0">
              <a:latin typeface="Times New Roman" panose="02020603050405020304" pitchFamily="18" charset="0"/>
              <a:cs typeface="Times New Roman" panose="02020603050405020304" pitchFamily="18" charset="0"/>
            </a:endParaRPr>
          </a:p>
          <a:p>
            <a:endParaRPr lang="en-IN" sz="1800" dirty="0">
              <a:solidFill>
                <a:schemeClr val="bg2"/>
              </a:solidFill>
              <a:latin typeface="Times New Roman" panose="02020603050405020304" pitchFamily="18" charset="0"/>
              <a:cs typeface="Times New Roman" panose="02020603050405020304" pitchFamily="18" charset="0"/>
            </a:endParaRPr>
          </a:p>
        </p:txBody>
      </p:sp>
      <p:sp>
        <p:nvSpPr>
          <p:cNvPr id="17" name="TextBox 8">
            <a:extLst>
              <a:ext uri="{FF2B5EF4-FFF2-40B4-BE49-F238E27FC236}">
                <a16:creationId xmlns:a16="http://schemas.microsoft.com/office/drawing/2014/main" id="{A6025038-8631-8A24-BAA2-6E4C3F702A3A}"/>
              </a:ext>
            </a:extLst>
          </p:cNvPr>
          <p:cNvSpPr txBox="1"/>
          <p:nvPr/>
        </p:nvSpPr>
        <p:spPr>
          <a:xfrm>
            <a:off x="4649116" y="6451596"/>
            <a:ext cx="4264356"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BY:</a:t>
            </a:r>
          </a:p>
          <a:p>
            <a:r>
              <a:rPr lang="en-US" sz="2400" b="1" dirty="0">
                <a:latin typeface="Times New Roman" panose="02020603050405020304" pitchFamily="18" charset="0"/>
                <a:cs typeface="Times New Roman" panose="02020603050405020304" pitchFamily="18" charset="0"/>
              </a:rPr>
              <a:t>NAME</a:t>
            </a:r>
            <a:r>
              <a:rPr lang="en-US" sz="2400" dirty="0">
                <a:latin typeface="Times New Roman" panose="02020603050405020304" pitchFamily="18" charset="0"/>
                <a:cs typeface="Times New Roman" panose="02020603050405020304" pitchFamily="18" charset="0"/>
              </a:rPr>
              <a:t> : </a:t>
            </a:r>
            <a:r>
              <a:rPr lang="en-US" sz="2400" b="1" dirty="0">
                <a:latin typeface="Times New Roman" panose="02020603050405020304" pitchFamily="18" charset="0"/>
                <a:cs typeface="Times New Roman" panose="02020603050405020304" pitchFamily="18" charset="0"/>
              </a:rPr>
              <a:t>Mansi Beura</a:t>
            </a:r>
          </a:p>
          <a:p>
            <a:r>
              <a:rPr lang="en-IN" sz="2400" b="1" dirty="0">
                <a:latin typeface="Times New Roman" panose="02020603050405020304" pitchFamily="18" charset="0"/>
                <a:cs typeface="Times New Roman" panose="02020603050405020304" pitchFamily="18" charset="0"/>
              </a:rPr>
              <a:t>REG.NO</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192210488</a:t>
            </a:r>
          </a:p>
          <a:p>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4027" y="616029"/>
            <a:ext cx="7091958" cy="658773"/>
          </a:xfrm>
          <a:prstGeom prst="rect">
            <a:avLst/>
          </a:prstGeom>
          <a:noFill/>
          <a:ln/>
        </p:spPr>
        <p:txBody>
          <a:bodyPr wrap="none" lIns="0" tIns="0" rIns="0" bIns="0" rtlCol="0" anchor="t"/>
          <a:lstStyle/>
          <a:p>
            <a:pPr marL="0" indent="0">
              <a:lnSpc>
                <a:spcPts val="5150"/>
              </a:lnSpc>
              <a:buNone/>
            </a:pPr>
            <a:r>
              <a:rPr lang="en-US" sz="4150" kern="0" spc="-83" dirty="0">
                <a:solidFill>
                  <a:srgbClr val="000000"/>
                </a:solidFill>
                <a:latin typeface="Source Serif Pro" pitchFamily="34" charset="0"/>
                <a:ea typeface="Source Serif Pro" pitchFamily="34" charset="-122"/>
                <a:cs typeface="Source Serif Pro" pitchFamily="34" charset="-120"/>
              </a:rPr>
              <a:t>Conclusion and Key Takeaways</a:t>
            </a:r>
            <a:endParaRPr lang="en-US" sz="4150" dirty="0"/>
          </a:p>
        </p:txBody>
      </p:sp>
      <p:sp>
        <p:nvSpPr>
          <p:cNvPr id="3" name="Text 1"/>
          <p:cNvSpPr/>
          <p:nvPr/>
        </p:nvSpPr>
        <p:spPr>
          <a:xfrm>
            <a:off x="784027" y="1722834"/>
            <a:ext cx="13062347" cy="716994"/>
          </a:xfrm>
          <a:prstGeom prst="rect">
            <a:avLst/>
          </a:prstGeom>
          <a:noFill/>
          <a:ln/>
        </p:spPr>
        <p:txBody>
          <a:bodyPr wrap="square" lIns="0" tIns="0" rIns="0" bIns="0"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greedy technique offers a practical and efficient solution to the Minimum Number of Groups problem, providing a way to minimize the number of groups while ensuring a valid assignment.</a:t>
            </a:r>
          </a:p>
          <a:p>
            <a:pPr>
              <a:lnSpc>
                <a:spcPts val="2800"/>
              </a:lnSpc>
            </a:pPr>
            <a:r>
              <a:rPr lang="en-US" sz="1800" dirty="0">
                <a:effectLst/>
                <a:latin typeface="Times New Roman" panose="02020603050405020304" pitchFamily="18" charset="0"/>
              </a:rPr>
              <a:t>In conclusion, the problem of grouping indices to achieve valid assignments while maintaining balanced group sizes presents both challenges and opportunities for optimization. By leveraging frequency counting and distribution strategies, we can effectively address practical constraints in various domains such as load balancing, resource allocation, and real-time data processing. Continued advancements in algorithm design and the application of these techniques to complex and dynamic systems will enhance our ability to manage and optimize data and resources efficiently, paving the way for more robust and scalable solutions across diverse fields.</a:t>
            </a:r>
          </a:p>
          <a:p>
            <a:pPr>
              <a:lnSpc>
                <a:spcPts val="2800"/>
              </a:lnSpc>
            </a:pPr>
            <a:r>
              <a:rPr lang="en-US" dirty="0">
                <a:latin typeface="Times New Roman" panose="02020603050405020304" pitchFamily="18" charset="0"/>
              </a:rPr>
              <a:t>Future Scope</a:t>
            </a:r>
          </a:p>
          <a:p>
            <a:pPr>
              <a:lnSpc>
                <a:spcPts val="2800"/>
              </a:lnSpc>
            </a:pPr>
            <a:r>
              <a:rPr lang="en-US" dirty="0"/>
              <a:t>The future scope of the topic involving grouping indices to form valid assignments includes enhancing algorithms to efficiently handle large-scale and real-time data, optimizing resource allocation and load balancing in distributed systems, and exploring advanced constraints and hybrid approaches. These advancements can improve performance in dynamic environments, support complex systems such as network traffic management and scheduling, and extend applications to areas like machine learning for clustering. Continued research in these areas can lead to more effective and scalable solutions in diverse practical scenarios.</a:t>
            </a:r>
            <a:endParaRPr lang="en-US" sz="1800" dirty="0">
              <a:effectLst/>
              <a:latin typeface="Arial" panose="020B0604020202020204" pitchFamily="34" charset="0"/>
            </a:endParaRPr>
          </a:p>
          <a:p>
            <a:pPr marL="0" indent="0">
              <a:lnSpc>
                <a:spcPts val="2800"/>
              </a:lnSpc>
              <a:buNone/>
            </a:pPr>
            <a:endParaRPr lang="en-US" sz="1750" dirty="0"/>
          </a:p>
        </p:txBody>
      </p:sp>
      <p:pic>
        <p:nvPicPr>
          <p:cNvPr id="4" name="Image 0" descr="preencoded.png"/>
          <p:cNvPicPr>
            <a:picLocks noChangeAspect="1"/>
          </p:cNvPicPr>
          <p:nvPr/>
        </p:nvPicPr>
        <p:blipFill>
          <a:blip r:embed="rId3"/>
          <a:stretch>
            <a:fillRect/>
          </a:stretch>
        </p:blipFill>
        <p:spPr>
          <a:xfrm>
            <a:off x="784027" y="2691765"/>
            <a:ext cx="5600700" cy="3461385"/>
          </a:xfrm>
          <a:prstGeom prst="rect">
            <a:avLst/>
          </a:prstGeom>
        </p:spPr>
      </p:pic>
      <p:sp>
        <p:nvSpPr>
          <p:cNvPr id="5" name="Text 2"/>
          <p:cNvSpPr/>
          <p:nvPr/>
        </p:nvSpPr>
        <p:spPr>
          <a:xfrm>
            <a:off x="784027" y="6433185"/>
            <a:ext cx="2635568" cy="329446"/>
          </a:xfrm>
          <a:prstGeom prst="rect">
            <a:avLst/>
          </a:prstGeom>
          <a:noFill/>
          <a:ln/>
        </p:spPr>
        <p:txBody>
          <a:bodyPr wrap="none" lIns="0" tIns="0" rIns="0" bIns="0" rtlCol="0" anchor="t"/>
          <a:lstStyle/>
          <a:p>
            <a:pPr marL="0" indent="0" algn="l">
              <a:lnSpc>
                <a:spcPts val="2550"/>
              </a:lnSpc>
              <a:buNone/>
            </a:pPr>
            <a:r>
              <a:rPr lang="en-US" sz="2050" kern="0" spc="-42" dirty="0">
                <a:solidFill>
                  <a:srgbClr val="272525"/>
                </a:solidFill>
                <a:latin typeface="Source Serif Pro" pitchFamily="34" charset="0"/>
                <a:ea typeface="Source Serif Pro" pitchFamily="34" charset="-122"/>
                <a:cs typeface="Source Serif Pro" pitchFamily="34" charset="-120"/>
              </a:rPr>
              <a:t>Key Points</a:t>
            </a:r>
            <a:endParaRPr lang="en-US" sz="2050" dirty="0"/>
          </a:p>
        </p:txBody>
      </p:sp>
      <p:sp>
        <p:nvSpPr>
          <p:cNvPr id="6" name="Text 3"/>
          <p:cNvSpPr/>
          <p:nvPr/>
        </p:nvSpPr>
        <p:spPr>
          <a:xfrm>
            <a:off x="784027" y="6896933"/>
            <a:ext cx="13062347" cy="71699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Sorting assignments in descending order, prioritizing resource-heavy tasks, and iteratively assigning to groups with the most remaining capacity are crucial aspects of the greedy approach.</a:t>
            </a:r>
            <a:endParaRPr lang="en-US" sz="1750" dirty="0"/>
          </a:p>
        </p:txBody>
      </p:sp>
      <p:sp>
        <p:nvSpPr>
          <p:cNvPr id="7" name="Rectangle: Rounded Corners 6">
            <a:extLst>
              <a:ext uri="{FF2B5EF4-FFF2-40B4-BE49-F238E27FC236}">
                <a16:creationId xmlns:a16="http://schemas.microsoft.com/office/drawing/2014/main" id="{3BA45928-2E06-8C3A-8800-211DF9904FE1}"/>
              </a:ext>
            </a:extLst>
          </p:cNvPr>
          <p:cNvSpPr/>
          <p:nvPr/>
        </p:nvSpPr>
        <p:spPr>
          <a:xfrm>
            <a:off x="12839700" y="7829550"/>
            <a:ext cx="1647825" cy="24765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30226" y="2306836"/>
            <a:ext cx="4913828" cy="3615809"/>
          </a:xfrm>
          <a:prstGeom prst="rect">
            <a:avLst/>
          </a:prstGeom>
        </p:spPr>
      </p:pic>
      <p:sp>
        <p:nvSpPr>
          <p:cNvPr id="4" name="Text 0"/>
          <p:cNvSpPr/>
          <p:nvPr/>
        </p:nvSpPr>
        <p:spPr>
          <a:xfrm>
            <a:off x="801410" y="632103"/>
            <a:ext cx="6562249" cy="673418"/>
          </a:xfrm>
          <a:prstGeom prst="rect">
            <a:avLst/>
          </a:prstGeom>
          <a:noFill/>
          <a:ln/>
        </p:spPr>
        <p:txBody>
          <a:bodyPr wrap="none" lIns="0" tIns="0" rIns="0" bIns="0" rtlCol="0" anchor="t"/>
          <a:lstStyle/>
          <a:p>
            <a:pPr marL="0" indent="0">
              <a:lnSpc>
                <a:spcPts val="5300"/>
              </a:lnSpc>
              <a:buNone/>
            </a:pPr>
            <a:r>
              <a:rPr lang="en-US" sz="4200" kern="0" spc="-85" dirty="0">
                <a:solidFill>
                  <a:srgbClr val="000000"/>
                </a:solidFill>
                <a:latin typeface="Source Serif Pro" pitchFamily="34" charset="0"/>
                <a:ea typeface="Source Serif Pro" pitchFamily="34" charset="-122"/>
                <a:cs typeface="Source Serif Pro" pitchFamily="34" charset="-120"/>
              </a:rPr>
              <a:t>Greedy Technique Overview</a:t>
            </a:r>
            <a:endParaRPr lang="en-US" sz="4200" dirty="0"/>
          </a:p>
        </p:txBody>
      </p:sp>
      <p:sp>
        <p:nvSpPr>
          <p:cNvPr id="5" name="Text 1"/>
          <p:cNvSpPr/>
          <p:nvPr/>
        </p:nvSpPr>
        <p:spPr>
          <a:xfrm>
            <a:off x="801410" y="1648897"/>
            <a:ext cx="7541181" cy="732473"/>
          </a:xfrm>
          <a:prstGeom prst="rect">
            <a:avLst/>
          </a:prstGeom>
          <a:noFill/>
          <a:ln/>
        </p:spPr>
        <p:txBody>
          <a:bodyPr wrap="square" lIns="0" tIns="0" rIns="0" bIns="0" rtlCol="0" anchor="t"/>
          <a:lstStyle/>
          <a:p>
            <a:pPr marL="0" indent="0">
              <a:lnSpc>
                <a:spcPts val="2850"/>
              </a:lnSpc>
              <a:buNone/>
            </a:pPr>
            <a:r>
              <a:rPr lang="en-US" sz="1800" kern="0" spc="-36" dirty="0">
                <a:solidFill>
                  <a:srgbClr val="272525"/>
                </a:solidFill>
                <a:latin typeface="Source Sans Pro" pitchFamily="34" charset="0"/>
                <a:ea typeface="Source Sans Pro" pitchFamily="34" charset="-122"/>
                <a:cs typeface="Source Sans Pro" pitchFamily="34" charset="-120"/>
              </a:rPr>
              <a:t>The greedy approach is a problem-solving technique that makes locally optimal choices at each step, hoping to arrive at a globally optimal solution.</a:t>
            </a:r>
            <a:endParaRPr lang="en-US" sz="1800" dirty="0"/>
          </a:p>
        </p:txBody>
      </p:sp>
      <p:sp>
        <p:nvSpPr>
          <p:cNvPr id="6" name="Shape 2"/>
          <p:cNvSpPr/>
          <p:nvPr/>
        </p:nvSpPr>
        <p:spPr>
          <a:xfrm>
            <a:off x="801410" y="2896433"/>
            <a:ext cx="515183" cy="515183"/>
          </a:xfrm>
          <a:prstGeom prst="roundRect">
            <a:avLst>
              <a:gd name="adj" fmla="val 18668"/>
            </a:avLst>
          </a:prstGeom>
          <a:solidFill>
            <a:srgbClr val="F0D4F7"/>
          </a:solidFill>
          <a:ln w="7620">
            <a:solidFill>
              <a:srgbClr val="D6BADD"/>
            </a:solidFill>
            <a:prstDash val="solid"/>
          </a:ln>
        </p:spPr>
      </p:sp>
      <p:sp>
        <p:nvSpPr>
          <p:cNvPr id="7" name="Text 3"/>
          <p:cNvSpPr/>
          <p:nvPr/>
        </p:nvSpPr>
        <p:spPr>
          <a:xfrm>
            <a:off x="978218" y="2992398"/>
            <a:ext cx="161568" cy="323255"/>
          </a:xfrm>
          <a:prstGeom prst="rect">
            <a:avLst/>
          </a:prstGeom>
          <a:noFill/>
          <a:ln/>
        </p:spPr>
        <p:txBody>
          <a:bodyPr wrap="none" lIns="0" tIns="0" rIns="0" bIns="0" rtlCol="0" anchor="t"/>
          <a:lstStyle/>
          <a:p>
            <a:pPr marL="0" indent="0" algn="ctr">
              <a:lnSpc>
                <a:spcPts val="2500"/>
              </a:lnSpc>
              <a:buNone/>
            </a:pPr>
            <a:r>
              <a:rPr lang="en-US" sz="2500" kern="0" spc="-51" dirty="0">
                <a:solidFill>
                  <a:srgbClr val="272525"/>
                </a:solidFill>
                <a:latin typeface="Source Serif Pro" pitchFamily="34" charset="0"/>
                <a:ea typeface="Source Serif Pro" pitchFamily="34" charset="-122"/>
                <a:cs typeface="Source Serif Pro" pitchFamily="34" charset="-120"/>
              </a:rPr>
              <a:t>1</a:t>
            </a:r>
            <a:endParaRPr lang="en-US" sz="2500" dirty="0"/>
          </a:p>
        </p:txBody>
      </p:sp>
      <p:sp>
        <p:nvSpPr>
          <p:cNvPr id="8" name="Text 4"/>
          <p:cNvSpPr/>
          <p:nvPr/>
        </p:nvSpPr>
        <p:spPr>
          <a:xfrm>
            <a:off x="1545550" y="2896433"/>
            <a:ext cx="2693908" cy="336709"/>
          </a:xfrm>
          <a:prstGeom prst="rect">
            <a:avLst/>
          </a:prstGeom>
          <a:noFill/>
          <a:ln/>
        </p:spPr>
        <p:txBody>
          <a:bodyPr wrap="none" lIns="0" tIns="0" rIns="0" bIns="0" rtlCol="0" anchor="t"/>
          <a:lstStyle/>
          <a:p>
            <a:pPr marL="0" indent="0">
              <a:lnSpc>
                <a:spcPts val="2650"/>
              </a:lnSpc>
              <a:buNone/>
            </a:pPr>
            <a:r>
              <a:rPr lang="en-US" sz="2100" kern="0" spc="-42" dirty="0">
                <a:solidFill>
                  <a:srgbClr val="272525"/>
                </a:solidFill>
                <a:latin typeface="Source Serif Pro" pitchFamily="34" charset="0"/>
                <a:ea typeface="Source Serif Pro" pitchFamily="34" charset="-122"/>
                <a:cs typeface="Source Serif Pro" pitchFamily="34" charset="-120"/>
              </a:rPr>
              <a:t>Step-by-Step Decisions</a:t>
            </a:r>
            <a:endParaRPr lang="en-US" sz="2100" dirty="0"/>
          </a:p>
        </p:txBody>
      </p:sp>
      <p:sp>
        <p:nvSpPr>
          <p:cNvPr id="9" name="Text 5"/>
          <p:cNvSpPr/>
          <p:nvPr/>
        </p:nvSpPr>
        <p:spPr>
          <a:xfrm>
            <a:off x="1545550" y="3370421"/>
            <a:ext cx="2912031" cy="1464945"/>
          </a:xfrm>
          <a:prstGeom prst="rect">
            <a:avLst/>
          </a:prstGeom>
          <a:noFill/>
          <a:ln/>
        </p:spPr>
        <p:txBody>
          <a:bodyPr wrap="square" lIns="0" tIns="0" rIns="0" bIns="0" rtlCol="0" anchor="t"/>
          <a:lstStyle/>
          <a:p>
            <a:pPr marL="0" indent="0">
              <a:lnSpc>
                <a:spcPts val="2850"/>
              </a:lnSpc>
              <a:buNone/>
            </a:pPr>
            <a:r>
              <a:rPr lang="en-US" sz="1800" kern="0" spc="-36" dirty="0">
                <a:solidFill>
                  <a:srgbClr val="272525"/>
                </a:solidFill>
                <a:latin typeface="Source Sans Pro" pitchFamily="34" charset="0"/>
                <a:ea typeface="Source Sans Pro" pitchFamily="34" charset="-122"/>
                <a:cs typeface="Source Sans Pro" pitchFamily="34" charset="-120"/>
              </a:rPr>
              <a:t>The greedy algorithm focuses on making the best decision at each step, considering only the current state.</a:t>
            </a:r>
            <a:endParaRPr lang="en-US" sz="1800" dirty="0"/>
          </a:p>
        </p:txBody>
      </p:sp>
      <p:sp>
        <p:nvSpPr>
          <p:cNvPr id="10" name="Shape 6"/>
          <p:cNvSpPr/>
          <p:nvPr/>
        </p:nvSpPr>
        <p:spPr>
          <a:xfrm>
            <a:off x="4686538" y="2896433"/>
            <a:ext cx="515183" cy="515183"/>
          </a:xfrm>
          <a:prstGeom prst="roundRect">
            <a:avLst>
              <a:gd name="adj" fmla="val 18668"/>
            </a:avLst>
          </a:prstGeom>
          <a:solidFill>
            <a:srgbClr val="F0D4F7"/>
          </a:solidFill>
          <a:ln w="7620">
            <a:solidFill>
              <a:srgbClr val="D6BADD"/>
            </a:solidFill>
            <a:prstDash val="solid"/>
          </a:ln>
        </p:spPr>
      </p:sp>
      <p:sp>
        <p:nvSpPr>
          <p:cNvPr id="11" name="Text 7"/>
          <p:cNvSpPr/>
          <p:nvPr/>
        </p:nvSpPr>
        <p:spPr>
          <a:xfrm>
            <a:off x="4863346" y="2992398"/>
            <a:ext cx="161568" cy="323255"/>
          </a:xfrm>
          <a:prstGeom prst="rect">
            <a:avLst/>
          </a:prstGeom>
          <a:noFill/>
          <a:ln/>
        </p:spPr>
        <p:txBody>
          <a:bodyPr wrap="none" lIns="0" tIns="0" rIns="0" bIns="0" rtlCol="0" anchor="t"/>
          <a:lstStyle/>
          <a:p>
            <a:pPr marL="0" indent="0" algn="ctr">
              <a:lnSpc>
                <a:spcPts val="2500"/>
              </a:lnSpc>
              <a:buNone/>
            </a:pPr>
            <a:r>
              <a:rPr lang="en-US" sz="2500" kern="0" spc="-51" dirty="0">
                <a:solidFill>
                  <a:srgbClr val="272525"/>
                </a:solidFill>
                <a:latin typeface="Source Serif Pro" pitchFamily="34" charset="0"/>
                <a:ea typeface="Source Serif Pro" pitchFamily="34" charset="-122"/>
                <a:cs typeface="Source Serif Pro" pitchFamily="34" charset="-120"/>
              </a:rPr>
              <a:t>2</a:t>
            </a:r>
            <a:endParaRPr lang="en-US" sz="2500" dirty="0"/>
          </a:p>
        </p:txBody>
      </p:sp>
      <p:sp>
        <p:nvSpPr>
          <p:cNvPr id="12" name="Text 8"/>
          <p:cNvSpPr/>
          <p:nvPr/>
        </p:nvSpPr>
        <p:spPr>
          <a:xfrm>
            <a:off x="5430679" y="2896433"/>
            <a:ext cx="2693908" cy="336709"/>
          </a:xfrm>
          <a:prstGeom prst="rect">
            <a:avLst/>
          </a:prstGeom>
          <a:noFill/>
          <a:ln/>
        </p:spPr>
        <p:txBody>
          <a:bodyPr wrap="none" lIns="0" tIns="0" rIns="0" bIns="0" rtlCol="0" anchor="t"/>
          <a:lstStyle/>
          <a:p>
            <a:pPr marL="0" indent="0">
              <a:lnSpc>
                <a:spcPts val="2650"/>
              </a:lnSpc>
              <a:buNone/>
            </a:pPr>
            <a:r>
              <a:rPr lang="en-US" sz="2100" kern="0" spc="-42" dirty="0">
                <a:solidFill>
                  <a:srgbClr val="272525"/>
                </a:solidFill>
                <a:latin typeface="Source Serif Pro" pitchFamily="34" charset="0"/>
                <a:ea typeface="Source Serif Pro" pitchFamily="34" charset="-122"/>
                <a:cs typeface="Source Serif Pro" pitchFamily="34" charset="-120"/>
              </a:rPr>
              <a:t>No Backtracking</a:t>
            </a:r>
            <a:endParaRPr lang="en-US" sz="2100" dirty="0"/>
          </a:p>
        </p:txBody>
      </p:sp>
      <p:sp>
        <p:nvSpPr>
          <p:cNvPr id="13" name="Text 9"/>
          <p:cNvSpPr/>
          <p:nvPr/>
        </p:nvSpPr>
        <p:spPr>
          <a:xfrm>
            <a:off x="5430679" y="3370421"/>
            <a:ext cx="2912031" cy="1464945"/>
          </a:xfrm>
          <a:prstGeom prst="rect">
            <a:avLst/>
          </a:prstGeom>
          <a:noFill/>
          <a:ln/>
        </p:spPr>
        <p:txBody>
          <a:bodyPr wrap="square" lIns="0" tIns="0" rIns="0" bIns="0" rtlCol="0" anchor="t"/>
          <a:lstStyle/>
          <a:p>
            <a:pPr marL="0" indent="0">
              <a:lnSpc>
                <a:spcPts val="2850"/>
              </a:lnSpc>
              <a:buNone/>
            </a:pPr>
            <a:r>
              <a:rPr lang="en-US" sz="1800" kern="0" spc="-36" dirty="0">
                <a:solidFill>
                  <a:srgbClr val="272525"/>
                </a:solidFill>
                <a:latin typeface="Source Sans Pro" pitchFamily="34" charset="0"/>
                <a:ea typeface="Source Sans Pro" pitchFamily="34" charset="-122"/>
                <a:cs typeface="Source Sans Pro" pitchFamily="34" charset="-120"/>
              </a:rPr>
              <a:t>Once a decision is made, it is not reconsidered, even if a later decision reveals that it was suboptimal.</a:t>
            </a:r>
            <a:endParaRPr lang="en-US" sz="1800" dirty="0"/>
          </a:p>
        </p:txBody>
      </p:sp>
      <p:sp>
        <p:nvSpPr>
          <p:cNvPr id="14" name="Shape 10"/>
          <p:cNvSpPr/>
          <p:nvPr/>
        </p:nvSpPr>
        <p:spPr>
          <a:xfrm>
            <a:off x="801410" y="5321856"/>
            <a:ext cx="515183" cy="515183"/>
          </a:xfrm>
          <a:prstGeom prst="roundRect">
            <a:avLst>
              <a:gd name="adj" fmla="val 18668"/>
            </a:avLst>
          </a:prstGeom>
          <a:solidFill>
            <a:srgbClr val="F0D4F7"/>
          </a:solidFill>
          <a:ln w="7620">
            <a:solidFill>
              <a:srgbClr val="D6BADD"/>
            </a:solidFill>
            <a:prstDash val="solid"/>
          </a:ln>
        </p:spPr>
      </p:sp>
      <p:sp>
        <p:nvSpPr>
          <p:cNvPr id="15" name="Text 11"/>
          <p:cNvSpPr/>
          <p:nvPr/>
        </p:nvSpPr>
        <p:spPr>
          <a:xfrm>
            <a:off x="978218" y="5417820"/>
            <a:ext cx="161568" cy="323255"/>
          </a:xfrm>
          <a:prstGeom prst="rect">
            <a:avLst/>
          </a:prstGeom>
          <a:noFill/>
          <a:ln/>
        </p:spPr>
        <p:txBody>
          <a:bodyPr wrap="none" lIns="0" tIns="0" rIns="0" bIns="0" rtlCol="0" anchor="t"/>
          <a:lstStyle/>
          <a:p>
            <a:pPr marL="0" indent="0" algn="ctr">
              <a:lnSpc>
                <a:spcPts val="2500"/>
              </a:lnSpc>
              <a:buNone/>
            </a:pPr>
            <a:r>
              <a:rPr lang="en-US" sz="2500" kern="0" spc="-51" dirty="0">
                <a:solidFill>
                  <a:srgbClr val="272525"/>
                </a:solidFill>
                <a:latin typeface="Source Serif Pro" pitchFamily="34" charset="0"/>
                <a:ea typeface="Source Serif Pro" pitchFamily="34" charset="-122"/>
                <a:cs typeface="Source Serif Pro" pitchFamily="34" charset="-120"/>
              </a:rPr>
              <a:t>3</a:t>
            </a:r>
            <a:endParaRPr lang="en-US" sz="2500" dirty="0"/>
          </a:p>
        </p:txBody>
      </p:sp>
      <p:sp>
        <p:nvSpPr>
          <p:cNvPr id="16" name="Text 12"/>
          <p:cNvSpPr/>
          <p:nvPr/>
        </p:nvSpPr>
        <p:spPr>
          <a:xfrm>
            <a:off x="1545550" y="5321856"/>
            <a:ext cx="2912031" cy="673418"/>
          </a:xfrm>
          <a:prstGeom prst="rect">
            <a:avLst/>
          </a:prstGeom>
          <a:noFill/>
          <a:ln/>
        </p:spPr>
        <p:txBody>
          <a:bodyPr wrap="square" lIns="0" tIns="0" rIns="0" bIns="0" rtlCol="0" anchor="t"/>
          <a:lstStyle/>
          <a:p>
            <a:pPr marL="0" indent="0">
              <a:lnSpc>
                <a:spcPts val="2650"/>
              </a:lnSpc>
              <a:buNone/>
            </a:pPr>
            <a:r>
              <a:rPr lang="en-US" sz="2100" kern="0" spc="-42" dirty="0">
                <a:solidFill>
                  <a:srgbClr val="272525"/>
                </a:solidFill>
                <a:latin typeface="Source Serif Pro" pitchFamily="34" charset="0"/>
                <a:ea typeface="Source Serif Pro" pitchFamily="34" charset="-122"/>
                <a:cs typeface="Source Serif Pro" pitchFamily="34" charset="-120"/>
              </a:rPr>
              <a:t>Simplicity and Efficiency</a:t>
            </a:r>
            <a:endParaRPr lang="en-US" sz="2100" dirty="0"/>
          </a:p>
        </p:txBody>
      </p:sp>
      <p:sp>
        <p:nvSpPr>
          <p:cNvPr id="17" name="Text 13"/>
          <p:cNvSpPr/>
          <p:nvPr/>
        </p:nvSpPr>
        <p:spPr>
          <a:xfrm>
            <a:off x="1545550" y="6132552"/>
            <a:ext cx="2912031" cy="1464945"/>
          </a:xfrm>
          <a:prstGeom prst="rect">
            <a:avLst/>
          </a:prstGeom>
          <a:noFill/>
          <a:ln/>
        </p:spPr>
        <p:txBody>
          <a:bodyPr wrap="square" lIns="0" tIns="0" rIns="0" bIns="0" rtlCol="0" anchor="t"/>
          <a:lstStyle/>
          <a:p>
            <a:pPr marL="0" indent="0">
              <a:lnSpc>
                <a:spcPts val="2850"/>
              </a:lnSpc>
              <a:buNone/>
            </a:pPr>
            <a:r>
              <a:rPr lang="en-US" sz="1800" kern="0" spc="-36" dirty="0">
                <a:solidFill>
                  <a:srgbClr val="272525"/>
                </a:solidFill>
                <a:latin typeface="Source Sans Pro" pitchFamily="34" charset="0"/>
                <a:ea typeface="Source Sans Pro" pitchFamily="34" charset="-122"/>
                <a:cs typeface="Source Sans Pro" pitchFamily="34" charset="-120"/>
              </a:rPr>
              <a:t>Greedy algorithms are often simple to understand and implement, providing quick solutions in many cases.</a:t>
            </a:r>
            <a:endParaRPr lang="en-US" sz="1800" dirty="0"/>
          </a:p>
        </p:txBody>
      </p:sp>
      <p:sp>
        <p:nvSpPr>
          <p:cNvPr id="18" name="Shape 14"/>
          <p:cNvSpPr/>
          <p:nvPr/>
        </p:nvSpPr>
        <p:spPr>
          <a:xfrm>
            <a:off x="4686538" y="5321856"/>
            <a:ext cx="515183" cy="515183"/>
          </a:xfrm>
          <a:prstGeom prst="roundRect">
            <a:avLst>
              <a:gd name="adj" fmla="val 18668"/>
            </a:avLst>
          </a:prstGeom>
          <a:solidFill>
            <a:srgbClr val="F0D4F7"/>
          </a:solidFill>
          <a:ln w="7620">
            <a:solidFill>
              <a:srgbClr val="D6BADD"/>
            </a:solidFill>
            <a:prstDash val="solid"/>
          </a:ln>
        </p:spPr>
      </p:sp>
      <p:sp>
        <p:nvSpPr>
          <p:cNvPr id="19" name="Text 15"/>
          <p:cNvSpPr/>
          <p:nvPr/>
        </p:nvSpPr>
        <p:spPr>
          <a:xfrm>
            <a:off x="4863346" y="5417820"/>
            <a:ext cx="161568" cy="323255"/>
          </a:xfrm>
          <a:prstGeom prst="rect">
            <a:avLst/>
          </a:prstGeom>
          <a:noFill/>
          <a:ln/>
        </p:spPr>
        <p:txBody>
          <a:bodyPr wrap="none" lIns="0" tIns="0" rIns="0" bIns="0" rtlCol="0" anchor="t"/>
          <a:lstStyle/>
          <a:p>
            <a:pPr marL="0" indent="0" algn="ctr">
              <a:lnSpc>
                <a:spcPts val="2500"/>
              </a:lnSpc>
              <a:buNone/>
            </a:pPr>
            <a:r>
              <a:rPr lang="en-US" sz="2500" kern="0" spc="-51" dirty="0">
                <a:solidFill>
                  <a:srgbClr val="272525"/>
                </a:solidFill>
                <a:latin typeface="Source Serif Pro" pitchFamily="34" charset="0"/>
                <a:ea typeface="Source Serif Pro" pitchFamily="34" charset="-122"/>
                <a:cs typeface="Source Serif Pro" pitchFamily="34" charset="-120"/>
              </a:rPr>
              <a:t>4</a:t>
            </a:r>
            <a:endParaRPr lang="en-US" sz="2500" dirty="0"/>
          </a:p>
        </p:txBody>
      </p:sp>
      <p:sp>
        <p:nvSpPr>
          <p:cNvPr id="20" name="Text 16"/>
          <p:cNvSpPr/>
          <p:nvPr/>
        </p:nvSpPr>
        <p:spPr>
          <a:xfrm>
            <a:off x="5430679" y="5321856"/>
            <a:ext cx="2912031" cy="673418"/>
          </a:xfrm>
          <a:prstGeom prst="rect">
            <a:avLst/>
          </a:prstGeom>
          <a:noFill/>
          <a:ln/>
        </p:spPr>
        <p:txBody>
          <a:bodyPr wrap="square" lIns="0" tIns="0" rIns="0" bIns="0" rtlCol="0" anchor="t"/>
          <a:lstStyle/>
          <a:p>
            <a:pPr marL="0" indent="0">
              <a:lnSpc>
                <a:spcPts val="2650"/>
              </a:lnSpc>
              <a:buNone/>
            </a:pPr>
            <a:r>
              <a:rPr lang="en-US" sz="2100" kern="0" spc="-42" dirty="0">
                <a:solidFill>
                  <a:srgbClr val="272525"/>
                </a:solidFill>
                <a:latin typeface="Source Serif Pro" pitchFamily="34" charset="0"/>
                <a:ea typeface="Source Serif Pro" pitchFamily="34" charset="-122"/>
                <a:cs typeface="Source Serif Pro" pitchFamily="34" charset="-120"/>
              </a:rPr>
              <a:t>Potential for Suboptimality</a:t>
            </a:r>
            <a:endParaRPr lang="en-US" sz="2100" dirty="0"/>
          </a:p>
        </p:txBody>
      </p:sp>
      <p:sp>
        <p:nvSpPr>
          <p:cNvPr id="21" name="Text 17"/>
          <p:cNvSpPr/>
          <p:nvPr/>
        </p:nvSpPr>
        <p:spPr>
          <a:xfrm>
            <a:off x="5430679" y="6132552"/>
            <a:ext cx="2912031" cy="1464945"/>
          </a:xfrm>
          <a:prstGeom prst="rect">
            <a:avLst/>
          </a:prstGeom>
          <a:noFill/>
          <a:ln/>
        </p:spPr>
        <p:txBody>
          <a:bodyPr wrap="square" lIns="0" tIns="0" rIns="0" bIns="0" rtlCol="0" anchor="t"/>
          <a:lstStyle/>
          <a:p>
            <a:pPr marL="0" indent="0">
              <a:lnSpc>
                <a:spcPts val="2850"/>
              </a:lnSpc>
              <a:buNone/>
            </a:pPr>
            <a:r>
              <a:rPr lang="en-US" sz="1800" kern="0" spc="-36" dirty="0">
                <a:solidFill>
                  <a:srgbClr val="272525"/>
                </a:solidFill>
                <a:latin typeface="Source Sans Pro" pitchFamily="34" charset="0"/>
                <a:ea typeface="Source Sans Pro" pitchFamily="34" charset="-122"/>
                <a:cs typeface="Source Sans Pro" pitchFamily="34" charset="-120"/>
              </a:rPr>
              <a:t>While often efficient, the greedy approach doesn't guarantee the absolute best solution for all problems.</a:t>
            </a:r>
            <a:endParaRPr lang="en-US" sz="1800" dirty="0"/>
          </a:p>
        </p:txBody>
      </p:sp>
      <p:sp>
        <p:nvSpPr>
          <p:cNvPr id="22" name="Oval 21">
            <a:extLst>
              <a:ext uri="{FF2B5EF4-FFF2-40B4-BE49-F238E27FC236}">
                <a16:creationId xmlns:a16="http://schemas.microsoft.com/office/drawing/2014/main" id="{6798AEB4-8C8B-4D4D-3104-6BD6215A1472}"/>
              </a:ext>
            </a:extLst>
          </p:cNvPr>
          <p:cNvSpPr/>
          <p:nvPr/>
        </p:nvSpPr>
        <p:spPr>
          <a:xfrm>
            <a:off x="12744450" y="7772400"/>
            <a:ext cx="1809750" cy="342900"/>
          </a:xfrm>
          <a:prstGeom prst="ellipse">
            <a:avLst/>
          </a:prstGeom>
          <a:solidFill>
            <a:srgbClr val="E9E3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3129" y="2468047"/>
            <a:ext cx="4940022" cy="3293388"/>
          </a:xfrm>
          <a:prstGeom prst="rect">
            <a:avLst/>
          </a:prstGeom>
        </p:spPr>
      </p:pic>
      <p:sp>
        <p:nvSpPr>
          <p:cNvPr id="4" name="Text 0"/>
          <p:cNvSpPr/>
          <p:nvPr/>
        </p:nvSpPr>
        <p:spPr>
          <a:xfrm>
            <a:off x="6251258" y="948095"/>
            <a:ext cx="7614285" cy="1285399"/>
          </a:xfrm>
          <a:prstGeom prst="rect">
            <a:avLst/>
          </a:prstGeom>
          <a:noFill/>
          <a:ln/>
        </p:spPr>
        <p:txBody>
          <a:bodyPr wrap="square" lIns="0" tIns="0" rIns="0" bIns="0" rtlCol="0" anchor="t"/>
          <a:lstStyle/>
          <a:p>
            <a:pPr marL="0" indent="0">
              <a:lnSpc>
                <a:spcPts val="5050"/>
              </a:lnSpc>
              <a:buNone/>
            </a:pPr>
            <a:r>
              <a:rPr lang="en-US" sz="4000" kern="0" spc="-81" dirty="0">
                <a:solidFill>
                  <a:srgbClr val="000000"/>
                </a:solidFill>
                <a:latin typeface="Source Serif Pro" pitchFamily="34" charset="0"/>
                <a:ea typeface="Source Serif Pro" pitchFamily="34" charset="-122"/>
                <a:cs typeface="Source Serif Pro" pitchFamily="34" charset="-120"/>
              </a:rPr>
              <a:t>Problem Statement and Constraints</a:t>
            </a:r>
            <a:endParaRPr lang="en-US" sz="4000" dirty="0"/>
          </a:p>
        </p:txBody>
      </p:sp>
      <p:sp>
        <p:nvSpPr>
          <p:cNvPr id="5" name="Text 1"/>
          <p:cNvSpPr/>
          <p:nvPr/>
        </p:nvSpPr>
        <p:spPr>
          <a:xfrm>
            <a:off x="6251258" y="2561273"/>
            <a:ext cx="7614285" cy="699135"/>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The Minimum Number of Groups problem involves assigning tasks or assignments to groups, with each group having a specific capacity limit.</a:t>
            </a:r>
            <a:endParaRPr lang="en-US" sz="1700" dirty="0"/>
          </a:p>
        </p:txBody>
      </p:sp>
      <p:sp>
        <p:nvSpPr>
          <p:cNvPr id="6" name="Shape 2"/>
          <p:cNvSpPr/>
          <p:nvPr/>
        </p:nvSpPr>
        <p:spPr>
          <a:xfrm>
            <a:off x="6251258" y="3506153"/>
            <a:ext cx="3697962" cy="1953220"/>
          </a:xfrm>
          <a:prstGeom prst="roundRect">
            <a:avLst>
              <a:gd name="adj" fmla="val 4699"/>
            </a:avLst>
          </a:prstGeom>
          <a:solidFill>
            <a:srgbClr val="F0D4F7"/>
          </a:solidFill>
          <a:ln w="7620">
            <a:solidFill>
              <a:srgbClr val="D6BADD"/>
            </a:solidFill>
            <a:prstDash val="solid"/>
          </a:ln>
        </p:spPr>
      </p:sp>
      <p:sp>
        <p:nvSpPr>
          <p:cNvPr id="7" name="Text 3"/>
          <p:cNvSpPr/>
          <p:nvPr/>
        </p:nvSpPr>
        <p:spPr>
          <a:xfrm>
            <a:off x="6477357" y="3732252"/>
            <a:ext cx="2571036" cy="321231"/>
          </a:xfrm>
          <a:prstGeom prst="rect">
            <a:avLst/>
          </a:prstGeom>
          <a:noFill/>
          <a:ln/>
        </p:spPr>
        <p:txBody>
          <a:bodyPr wrap="none" lIns="0" tIns="0" rIns="0" bIns="0" rtlCol="0" anchor="t"/>
          <a:lstStyle/>
          <a:p>
            <a:pPr marL="0" indent="0">
              <a:lnSpc>
                <a:spcPts val="2500"/>
              </a:lnSpc>
              <a:buNone/>
            </a:pPr>
            <a:r>
              <a:rPr lang="en-US" sz="2000" kern="0" spc="-40" dirty="0">
                <a:solidFill>
                  <a:srgbClr val="272525"/>
                </a:solidFill>
                <a:latin typeface="Source Serif Pro" pitchFamily="34" charset="0"/>
                <a:ea typeface="Source Serif Pro" pitchFamily="34" charset="-122"/>
                <a:cs typeface="Source Serif Pro" pitchFamily="34" charset="-120"/>
              </a:rPr>
              <a:t>Assignment Properties</a:t>
            </a:r>
            <a:endParaRPr lang="en-US" sz="2000" dirty="0"/>
          </a:p>
        </p:txBody>
      </p:sp>
      <p:sp>
        <p:nvSpPr>
          <p:cNvPr id="8" name="Text 4"/>
          <p:cNvSpPr/>
          <p:nvPr/>
        </p:nvSpPr>
        <p:spPr>
          <a:xfrm>
            <a:off x="6477357" y="4184571"/>
            <a:ext cx="3245763" cy="1048703"/>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Each assignment has a specific weight or size, representing the resources required to complete it.</a:t>
            </a:r>
            <a:endParaRPr lang="en-US" sz="1700" dirty="0"/>
          </a:p>
        </p:txBody>
      </p:sp>
      <p:sp>
        <p:nvSpPr>
          <p:cNvPr id="9" name="Shape 5"/>
          <p:cNvSpPr/>
          <p:nvPr/>
        </p:nvSpPr>
        <p:spPr>
          <a:xfrm>
            <a:off x="10167699" y="3506153"/>
            <a:ext cx="3697962" cy="1953220"/>
          </a:xfrm>
          <a:prstGeom prst="roundRect">
            <a:avLst>
              <a:gd name="adj" fmla="val 4699"/>
            </a:avLst>
          </a:prstGeom>
          <a:solidFill>
            <a:srgbClr val="F0D4F7"/>
          </a:solidFill>
          <a:ln w="7620">
            <a:solidFill>
              <a:srgbClr val="D6BADD"/>
            </a:solidFill>
            <a:prstDash val="solid"/>
          </a:ln>
        </p:spPr>
      </p:sp>
      <p:sp>
        <p:nvSpPr>
          <p:cNvPr id="10" name="Text 6"/>
          <p:cNvSpPr/>
          <p:nvPr/>
        </p:nvSpPr>
        <p:spPr>
          <a:xfrm>
            <a:off x="10393799" y="3732252"/>
            <a:ext cx="2571036" cy="321231"/>
          </a:xfrm>
          <a:prstGeom prst="rect">
            <a:avLst/>
          </a:prstGeom>
          <a:noFill/>
          <a:ln/>
        </p:spPr>
        <p:txBody>
          <a:bodyPr wrap="none" lIns="0" tIns="0" rIns="0" bIns="0" rtlCol="0" anchor="t"/>
          <a:lstStyle/>
          <a:p>
            <a:pPr marL="0" indent="0">
              <a:lnSpc>
                <a:spcPts val="2500"/>
              </a:lnSpc>
              <a:buNone/>
            </a:pPr>
            <a:r>
              <a:rPr lang="en-US" sz="2000" kern="0" spc="-40" dirty="0">
                <a:solidFill>
                  <a:srgbClr val="272525"/>
                </a:solidFill>
                <a:latin typeface="Source Serif Pro" pitchFamily="34" charset="0"/>
                <a:ea typeface="Source Serif Pro" pitchFamily="34" charset="-122"/>
                <a:cs typeface="Source Serif Pro" pitchFamily="34" charset="-120"/>
              </a:rPr>
              <a:t>Group Capacity</a:t>
            </a:r>
            <a:endParaRPr lang="en-US" sz="2000" dirty="0"/>
          </a:p>
        </p:txBody>
      </p:sp>
      <p:sp>
        <p:nvSpPr>
          <p:cNvPr id="11" name="Text 7"/>
          <p:cNvSpPr/>
          <p:nvPr/>
        </p:nvSpPr>
        <p:spPr>
          <a:xfrm>
            <a:off x="10393799" y="4184571"/>
            <a:ext cx="3245763" cy="1048703"/>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Each group can hold a maximum amount of assignments, defined by its capacity.</a:t>
            </a:r>
            <a:endParaRPr lang="en-US" sz="1700" dirty="0"/>
          </a:p>
        </p:txBody>
      </p:sp>
      <p:sp>
        <p:nvSpPr>
          <p:cNvPr id="12" name="Shape 8"/>
          <p:cNvSpPr/>
          <p:nvPr/>
        </p:nvSpPr>
        <p:spPr>
          <a:xfrm>
            <a:off x="6251258" y="5677853"/>
            <a:ext cx="7614285" cy="1603653"/>
          </a:xfrm>
          <a:prstGeom prst="roundRect">
            <a:avLst>
              <a:gd name="adj" fmla="val 5724"/>
            </a:avLst>
          </a:prstGeom>
          <a:solidFill>
            <a:srgbClr val="F0D4F7"/>
          </a:solidFill>
          <a:ln w="7620">
            <a:solidFill>
              <a:srgbClr val="D6BADD"/>
            </a:solidFill>
            <a:prstDash val="solid"/>
          </a:ln>
        </p:spPr>
      </p:sp>
      <p:sp>
        <p:nvSpPr>
          <p:cNvPr id="13" name="Text 9"/>
          <p:cNvSpPr/>
          <p:nvPr/>
        </p:nvSpPr>
        <p:spPr>
          <a:xfrm>
            <a:off x="6477357" y="5903952"/>
            <a:ext cx="2571036" cy="321231"/>
          </a:xfrm>
          <a:prstGeom prst="rect">
            <a:avLst/>
          </a:prstGeom>
          <a:noFill/>
          <a:ln/>
        </p:spPr>
        <p:txBody>
          <a:bodyPr wrap="none" lIns="0" tIns="0" rIns="0" bIns="0" rtlCol="0" anchor="t"/>
          <a:lstStyle/>
          <a:p>
            <a:pPr marL="0" indent="0">
              <a:lnSpc>
                <a:spcPts val="2500"/>
              </a:lnSpc>
              <a:buNone/>
            </a:pPr>
            <a:r>
              <a:rPr lang="en-US" sz="2000" kern="0" spc="-40" dirty="0">
                <a:solidFill>
                  <a:srgbClr val="272525"/>
                </a:solidFill>
                <a:latin typeface="Source Serif Pro" pitchFamily="34" charset="0"/>
                <a:ea typeface="Source Serif Pro" pitchFamily="34" charset="-122"/>
                <a:cs typeface="Source Serif Pro" pitchFamily="34" charset="-120"/>
              </a:rPr>
              <a:t>Valid Assignment</a:t>
            </a:r>
            <a:endParaRPr lang="en-US" sz="2000" dirty="0"/>
          </a:p>
        </p:txBody>
      </p:sp>
      <p:sp>
        <p:nvSpPr>
          <p:cNvPr id="14" name="Text 10"/>
          <p:cNvSpPr/>
          <p:nvPr/>
        </p:nvSpPr>
        <p:spPr>
          <a:xfrm>
            <a:off x="6477357" y="6356271"/>
            <a:ext cx="7162086" cy="699135"/>
          </a:xfrm>
          <a:prstGeom prst="rect">
            <a:avLst/>
          </a:prstGeom>
          <a:noFill/>
          <a:ln/>
        </p:spPr>
        <p:txBody>
          <a:bodyPr wrap="square" lIns="0" tIns="0" rIns="0" bIns="0" rtlCol="0" anchor="t"/>
          <a:lstStyle/>
          <a:p>
            <a:pPr marL="0" indent="0">
              <a:lnSpc>
                <a:spcPts val="2750"/>
              </a:lnSpc>
              <a:buNone/>
            </a:pPr>
            <a:r>
              <a:rPr lang="en-US" sz="1700" kern="0" spc="-34" dirty="0">
                <a:solidFill>
                  <a:srgbClr val="272525"/>
                </a:solidFill>
                <a:latin typeface="Source Sans Pro" pitchFamily="34" charset="0"/>
                <a:ea typeface="Source Sans Pro" pitchFamily="34" charset="-122"/>
                <a:cs typeface="Source Sans Pro" pitchFamily="34" charset="-120"/>
              </a:rPr>
              <a:t>A valid assignment means all assignments are allocated to groups, and the total weight of assignments in each group does not exceed its capacity.</a:t>
            </a:r>
            <a:endParaRPr lang="en-US" sz="1700" dirty="0"/>
          </a:p>
        </p:txBody>
      </p:sp>
      <p:sp>
        <p:nvSpPr>
          <p:cNvPr id="15" name="Rectangle: Rounded Corners 14">
            <a:extLst>
              <a:ext uri="{FF2B5EF4-FFF2-40B4-BE49-F238E27FC236}">
                <a16:creationId xmlns:a16="http://schemas.microsoft.com/office/drawing/2014/main" id="{15F09A34-5957-1EEC-B014-D65F302D3158}"/>
              </a:ext>
            </a:extLst>
          </p:cNvPr>
          <p:cNvSpPr/>
          <p:nvPr/>
        </p:nvSpPr>
        <p:spPr>
          <a:xfrm>
            <a:off x="12896850" y="7810500"/>
            <a:ext cx="1590675" cy="29527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65867" y="2293858"/>
            <a:ext cx="4954667" cy="3641765"/>
          </a:xfrm>
          <a:prstGeom prst="rect">
            <a:avLst/>
          </a:prstGeom>
        </p:spPr>
      </p:pic>
      <p:sp>
        <p:nvSpPr>
          <p:cNvPr id="4" name="Text 0"/>
          <p:cNvSpPr/>
          <p:nvPr/>
        </p:nvSpPr>
        <p:spPr>
          <a:xfrm>
            <a:off x="6230779" y="651272"/>
            <a:ext cx="5303163" cy="625435"/>
          </a:xfrm>
          <a:prstGeom prst="rect">
            <a:avLst/>
          </a:prstGeom>
          <a:noFill/>
          <a:ln/>
        </p:spPr>
        <p:txBody>
          <a:bodyPr wrap="none" lIns="0" tIns="0" rIns="0" bIns="0" rtlCol="0" anchor="t"/>
          <a:lstStyle/>
          <a:p>
            <a:pPr marL="0" indent="0">
              <a:lnSpc>
                <a:spcPts val="4900"/>
              </a:lnSpc>
              <a:buNone/>
            </a:pPr>
            <a:r>
              <a:rPr lang="en-US" sz="3900" kern="0" spc="-79" dirty="0">
                <a:solidFill>
                  <a:srgbClr val="000000"/>
                </a:solidFill>
                <a:latin typeface="Source Serif Pro" pitchFamily="34" charset="0"/>
                <a:ea typeface="Source Serif Pro" pitchFamily="34" charset="-122"/>
                <a:cs typeface="Source Serif Pro" pitchFamily="34" charset="-120"/>
              </a:rPr>
              <a:t>Sorting the Assignments</a:t>
            </a:r>
            <a:endParaRPr lang="en-US" sz="3900" dirty="0"/>
          </a:p>
        </p:txBody>
      </p:sp>
      <p:sp>
        <p:nvSpPr>
          <p:cNvPr id="5" name="Text 1"/>
          <p:cNvSpPr/>
          <p:nvPr/>
        </p:nvSpPr>
        <p:spPr>
          <a:xfrm>
            <a:off x="6230779" y="1595676"/>
            <a:ext cx="7655242" cy="680323"/>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The first step in the greedy approach is to sort the assignments in descending order of their weight or size.</a:t>
            </a:r>
            <a:endParaRPr lang="en-US" sz="1650" dirty="0"/>
          </a:p>
        </p:txBody>
      </p:sp>
      <p:sp>
        <p:nvSpPr>
          <p:cNvPr id="6" name="Shape 2"/>
          <p:cNvSpPr/>
          <p:nvPr/>
        </p:nvSpPr>
        <p:spPr>
          <a:xfrm>
            <a:off x="6538317" y="2515195"/>
            <a:ext cx="22860" cy="5063014"/>
          </a:xfrm>
          <a:prstGeom prst="roundRect">
            <a:avLst>
              <a:gd name="adj" fmla="val 390752"/>
            </a:avLst>
          </a:prstGeom>
          <a:solidFill>
            <a:srgbClr val="D6BADD"/>
          </a:solidFill>
          <a:ln/>
        </p:spPr>
      </p:sp>
      <p:sp>
        <p:nvSpPr>
          <p:cNvPr id="7" name="Shape 3"/>
          <p:cNvSpPr/>
          <p:nvPr/>
        </p:nvSpPr>
        <p:spPr>
          <a:xfrm>
            <a:off x="6766143" y="2982158"/>
            <a:ext cx="744379" cy="22860"/>
          </a:xfrm>
          <a:prstGeom prst="roundRect">
            <a:avLst>
              <a:gd name="adj" fmla="val 390752"/>
            </a:avLst>
          </a:prstGeom>
          <a:solidFill>
            <a:srgbClr val="D6BADD"/>
          </a:solidFill>
          <a:ln/>
        </p:spPr>
      </p:sp>
      <p:sp>
        <p:nvSpPr>
          <p:cNvPr id="8" name="Shape 4"/>
          <p:cNvSpPr/>
          <p:nvPr/>
        </p:nvSpPr>
        <p:spPr>
          <a:xfrm>
            <a:off x="6310491" y="2754392"/>
            <a:ext cx="478512" cy="478512"/>
          </a:xfrm>
          <a:prstGeom prst="roundRect">
            <a:avLst>
              <a:gd name="adj" fmla="val 18667"/>
            </a:avLst>
          </a:prstGeom>
          <a:solidFill>
            <a:srgbClr val="F0D4F7"/>
          </a:solidFill>
          <a:ln w="7620">
            <a:solidFill>
              <a:srgbClr val="D6BADD"/>
            </a:solidFill>
            <a:prstDash val="solid"/>
          </a:ln>
        </p:spPr>
      </p:sp>
      <p:sp>
        <p:nvSpPr>
          <p:cNvPr id="9" name="Text 5"/>
          <p:cNvSpPr/>
          <p:nvPr/>
        </p:nvSpPr>
        <p:spPr>
          <a:xfrm>
            <a:off x="6474678" y="2843451"/>
            <a:ext cx="150138" cy="300276"/>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pitchFamily="34" charset="0"/>
                <a:ea typeface="Source Serif Pro" pitchFamily="34" charset="-122"/>
                <a:cs typeface="Source Serif Pro" pitchFamily="34" charset="-120"/>
              </a:rPr>
              <a:t>1</a:t>
            </a:r>
            <a:endParaRPr lang="en-US" sz="2350" dirty="0"/>
          </a:p>
        </p:txBody>
      </p:sp>
      <p:sp>
        <p:nvSpPr>
          <p:cNvPr id="10" name="Text 6"/>
          <p:cNvSpPr/>
          <p:nvPr/>
        </p:nvSpPr>
        <p:spPr>
          <a:xfrm>
            <a:off x="7719417" y="2727841"/>
            <a:ext cx="2502098" cy="312777"/>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latin typeface="Source Serif Pro" pitchFamily="34" charset="0"/>
                <a:ea typeface="Source Serif Pro" pitchFamily="34" charset="-122"/>
                <a:cs typeface="Source Serif Pro" pitchFamily="34" charset="-120"/>
              </a:rPr>
              <a:t>Sorting Criteria</a:t>
            </a:r>
            <a:endParaRPr lang="en-US" sz="1950" dirty="0"/>
          </a:p>
        </p:txBody>
      </p:sp>
      <p:sp>
        <p:nvSpPr>
          <p:cNvPr id="11" name="Text 7"/>
          <p:cNvSpPr/>
          <p:nvPr/>
        </p:nvSpPr>
        <p:spPr>
          <a:xfrm>
            <a:off x="7719417" y="3168134"/>
            <a:ext cx="6166604" cy="680323"/>
          </a:xfrm>
          <a:prstGeom prst="rect">
            <a:avLst/>
          </a:prstGeom>
          <a:noFill/>
          <a:ln/>
        </p:spPr>
        <p:txBody>
          <a:bodyPr wrap="square" lIns="0" tIns="0" rIns="0" bIns="0" rtlCol="0" anchor="t"/>
          <a:lstStyle/>
          <a:p>
            <a:pPr marL="0" indent="0" algn="l">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Sorting assignments by descending weight allows the algorithm to make the most efficient grouping choices.</a:t>
            </a:r>
            <a:endParaRPr lang="en-US" sz="1650" dirty="0"/>
          </a:p>
        </p:txBody>
      </p:sp>
      <p:sp>
        <p:nvSpPr>
          <p:cNvPr id="12" name="Shape 8"/>
          <p:cNvSpPr/>
          <p:nvPr/>
        </p:nvSpPr>
        <p:spPr>
          <a:xfrm>
            <a:off x="6766143" y="4740712"/>
            <a:ext cx="744379" cy="22860"/>
          </a:xfrm>
          <a:prstGeom prst="roundRect">
            <a:avLst>
              <a:gd name="adj" fmla="val 390752"/>
            </a:avLst>
          </a:prstGeom>
          <a:solidFill>
            <a:srgbClr val="D6BADD"/>
          </a:solidFill>
          <a:ln/>
        </p:spPr>
      </p:sp>
      <p:sp>
        <p:nvSpPr>
          <p:cNvPr id="13" name="Shape 9"/>
          <p:cNvSpPr/>
          <p:nvPr/>
        </p:nvSpPr>
        <p:spPr>
          <a:xfrm>
            <a:off x="6310491" y="4512945"/>
            <a:ext cx="478512" cy="478512"/>
          </a:xfrm>
          <a:prstGeom prst="roundRect">
            <a:avLst>
              <a:gd name="adj" fmla="val 18667"/>
            </a:avLst>
          </a:prstGeom>
          <a:solidFill>
            <a:srgbClr val="F0D4F7"/>
          </a:solidFill>
          <a:ln w="7620">
            <a:solidFill>
              <a:srgbClr val="D6BADD"/>
            </a:solidFill>
            <a:prstDash val="solid"/>
          </a:ln>
        </p:spPr>
      </p:sp>
      <p:sp>
        <p:nvSpPr>
          <p:cNvPr id="14" name="Text 10"/>
          <p:cNvSpPr/>
          <p:nvPr/>
        </p:nvSpPr>
        <p:spPr>
          <a:xfrm>
            <a:off x="6474678" y="4602004"/>
            <a:ext cx="150138" cy="300276"/>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pitchFamily="34" charset="0"/>
                <a:ea typeface="Source Serif Pro" pitchFamily="34" charset="-122"/>
                <a:cs typeface="Source Serif Pro" pitchFamily="34" charset="-120"/>
              </a:rPr>
              <a:t>2</a:t>
            </a:r>
            <a:endParaRPr lang="en-US" sz="2350" dirty="0"/>
          </a:p>
        </p:txBody>
      </p:sp>
      <p:sp>
        <p:nvSpPr>
          <p:cNvPr id="15" name="Text 11"/>
          <p:cNvSpPr/>
          <p:nvPr/>
        </p:nvSpPr>
        <p:spPr>
          <a:xfrm>
            <a:off x="7719417" y="4486394"/>
            <a:ext cx="2502098" cy="312777"/>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latin typeface="Source Serif Pro" pitchFamily="34" charset="0"/>
                <a:ea typeface="Source Serif Pro" pitchFamily="34" charset="-122"/>
                <a:cs typeface="Source Serif Pro" pitchFamily="34" charset="-120"/>
              </a:rPr>
              <a:t>Impact on Groups</a:t>
            </a:r>
            <a:endParaRPr lang="en-US" sz="1950" dirty="0"/>
          </a:p>
        </p:txBody>
      </p:sp>
      <p:sp>
        <p:nvSpPr>
          <p:cNvPr id="16" name="Text 12"/>
          <p:cNvSpPr/>
          <p:nvPr/>
        </p:nvSpPr>
        <p:spPr>
          <a:xfrm>
            <a:off x="7719417" y="4926687"/>
            <a:ext cx="6166604" cy="680323"/>
          </a:xfrm>
          <a:prstGeom prst="rect">
            <a:avLst/>
          </a:prstGeom>
          <a:noFill/>
          <a:ln/>
        </p:spPr>
        <p:txBody>
          <a:bodyPr wrap="square" lIns="0" tIns="0" rIns="0" bIns="0" rtlCol="0" anchor="t"/>
          <a:lstStyle/>
          <a:p>
            <a:pPr marL="0" indent="0" algn="l">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Sorting ensures that the heaviest assignments are considered first, reducing the chance of exceeding group capacity later.</a:t>
            </a:r>
            <a:endParaRPr lang="en-US" sz="1650" dirty="0"/>
          </a:p>
        </p:txBody>
      </p:sp>
      <p:sp>
        <p:nvSpPr>
          <p:cNvPr id="17" name="Shape 13"/>
          <p:cNvSpPr/>
          <p:nvPr/>
        </p:nvSpPr>
        <p:spPr>
          <a:xfrm>
            <a:off x="6766143" y="6499265"/>
            <a:ext cx="744379" cy="22860"/>
          </a:xfrm>
          <a:prstGeom prst="roundRect">
            <a:avLst>
              <a:gd name="adj" fmla="val 390752"/>
            </a:avLst>
          </a:prstGeom>
          <a:solidFill>
            <a:srgbClr val="D6BADD"/>
          </a:solidFill>
          <a:ln/>
        </p:spPr>
      </p:sp>
      <p:sp>
        <p:nvSpPr>
          <p:cNvPr id="18" name="Shape 14"/>
          <p:cNvSpPr/>
          <p:nvPr/>
        </p:nvSpPr>
        <p:spPr>
          <a:xfrm>
            <a:off x="6310491" y="6271498"/>
            <a:ext cx="478512" cy="478512"/>
          </a:xfrm>
          <a:prstGeom prst="roundRect">
            <a:avLst>
              <a:gd name="adj" fmla="val 18667"/>
            </a:avLst>
          </a:prstGeom>
          <a:solidFill>
            <a:srgbClr val="F0D4F7"/>
          </a:solidFill>
          <a:ln w="7620">
            <a:solidFill>
              <a:srgbClr val="D6BADD"/>
            </a:solidFill>
            <a:prstDash val="solid"/>
          </a:ln>
        </p:spPr>
      </p:sp>
      <p:sp>
        <p:nvSpPr>
          <p:cNvPr id="19" name="Text 15"/>
          <p:cNvSpPr/>
          <p:nvPr/>
        </p:nvSpPr>
        <p:spPr>
          <a:xfrm>
            <a:off x="6474678" y="6360557"/>
            <a:ext cx="150138" cy="300276"/>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pitchFamily="34" charset="0"/>
                <a:ea typeface="Source Serif Pro" pitchFamily="34" charset="-122"/>
                <a:cs typeface="Source Serif Pro" pitchFamily="34" charset="-120"/>
              </a:rPr>
              <a:t>3</a:t>
            </a:r>
            <a:endParaRPr lang="en-US" sz="2350" dirty="0"/>
          </a:p>
        </p:txBody>
      </p:sp>
      <p:sp>
        <p:nvSpPr>
          <p:cNvPr id="20" name="Text 16"/>
          <p:cNvSpPr/>
          <p:nvPr/>
        </p:nvSpPr>
        <p:spPr>
          <a:xfrm>
            <a:off x="7719417" y="6244947"/>
            <a:ext cx="2502098" cy="312777"/>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latin typeface="Source Serif Pro" pitchFamily="34" charset="0"/>
                <a:ea typeface="Source Serif Pro" pitchFamily="34" charset="-122"/>
                <a:cs typeface="Source Serif Pro" pitchFamily="34" charset="-120"/>
              </a:rPr>
              <a:t>Greedy Advantage</a:t>
            </a:r>
            <a:endParaRPr lang="en-US" sz="1950" dirty="0"/>
          </a:p>
        </p:txBody>
      </p:sp>
      <p:sp>
        <p:nvSpPr>
          <p:cNvPr id="21" name="Text 17"/>
          <p:cNvSpPr/>
          <p:nvPr/>
        </p:nvSpPr>
        <p:spPr>
          <a:xfrm>
            <a:off x="7719417" y="6685240"/>
            <a:ext cx="6166604" cy="680323"/>
          </a:xfrm>
          <a:prstGeom prst="rect">
            <a:avLst/>
          </a:prstGeom>
          <a:noFill/>
          <a:ln/>
        </p:spPr>
        <p:txBody>
          <a:bodyPr wrap="square" lIns="0" tIns="0" rIns="0" bIns="0" rtlCol="0" anchor="t"/>
          <a:lstStyle/>
          <a:p>
            <a:pPr marL="0" indent="0" algn="l">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This sorting step enables the algorithm to prioritize assignments that require the most resources, making it easier to achieve a valid allocation.</a:t>
            </a:r>
            <a:endParaRPr lang="en-US" sz="1650" dirty="0"/>
          </a:p>
        </p:txBody>
      </p:sp>
      <p:sp>
        <p:nvSpPr>
          <p:cNvPr id="22" name="Rectangle: Rounded Corners 21">
            <a:extLst>
              <a:ext uri="{FF2B5EF4-FFF2-40B4-BE49-F238E27FC236}">
                <a16:creationId xmlns:a16="http://schemas.microsoft.com/office/drawing/2014/main" id="{FC12C082-8B5E-CE09-7396-31A02CC3B754}"/>
              </a:ext>
            </a:extLst>
          </p:cNvPr>
          <p:cNvSpPr/>
          <p:nvPr/>
        </p:nvSpPr>
        <p:spPr>
          <a:xfrm>
            <a:off x="12915900" y="7791450"/>
            <a:ext cx="1562100" cy="32385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66224" y="2380893"/>
            <a:ext cx="4953833" cy="3467695"/>
          </a:xfrm>
          <a:prstGeom prst="rect">
            <a:avLst/>
          </a:prstGeom>
        </p:spPr>
      </p:pic>
      <p:sp>
        <p:nvSpPr>
          <p:cNvPr id="4" name="Text 0"/>
          <p:cNvSpPr/>
          <p:nvPr/>
        </p:nvSpPr>
        <p:spPr>
          <a:xfrm>
            <a:off x="6231850" y="625435"/>
            <a:ext cx="7268170" cy="626388"/>
          </a:xfrm>
          <a:prstGeom prst="rect">
            <a:avLst/>
          </a:prstGeom>
          <a:noFill/>
          <a:ln/>
        </p:spPr>
        <p:txBody>
          <a:bodyPr wrap="none" lIns="0" tIns="0" rIns="0" bIns="0" rtlCol="0" anchor="t"/>
          <a:lstStyle/>
          <a:p>
            <a:pPr marL="0" indent="0">
              <a:lnSpc>
                <a:spcPts val="4900"/>
              </a:lnSpc>
              <a:buNone/>
            </a:pPr>
            <a:r>
              <a:rPr lang="en-US" sz="3900" kern="0" spc="-79" dirty="0">
                <a:solidFill>
                  <a:srgbClr val="000000"/>
                </a:solidFill>
                <a:latin typeface="Source Serif Pro" pitchFamily="34" charset="0"/>
                <a:ea typeface="Source Serif Pro" pitchFamily="34" charset="-122"/>
                <a:cs typeface="Source Serif Pro" pitchFamily="34" charset="-120"/>
              </a:rPr>
              <a:t>Assigning Assignments to Groups</a:t>
            </a:r>
            <a:endParaRPr lang="en-US" sz="3900" dirty="0"/>
          </a:p>
        </p:txBody>
      </p:sp>
      <p:sp>
        <p:nvSpPr>
          <p:cNvPr id="5" name="Text 1"/>
          <p:cNvSpPr/>
          <p:nvPr/>
        </p:nvSpPr>
        <p:spPr>
          <a:xfrm>
            <a:off x="6231850" y="1571268"/>
            <a:ext cx="7653099" cy="681514"/>
          </a:xfrm>
          <a:prstGeom prst="rect">
            <a:avLst/>
          </a:prstGeom>
          <a:noFill/>
          <a:ln/>
        </p:spPr>
        <p:txBody>
          <a:bodyPr wrap="square" lIns="0" tIns="0" rIns="0" bIns="0" rtlCol="0" anchor="t"/>
          <a:lstStyle/>
          <a:p>
            <a:pPr marL="0" indent="0">
              <a:lnSpc>
                <a:spcPts val="2650"/>
              </a:lnSpc>
              <a:buNone/>
            </a:pPr>
            <a:r>
              <a:rPr lang="en-US" sz="1650" kern="0" spc="-34" dirty="0">
                <a:solidFill>
                  <a:srgbClr val="272525"/>
                </a:solidFill>
                <a:latin typeface="Source Sans Pro" pitchFamily="34" charset="0"/>
                <a:ea typeface="Source Sans Pro" pitchFamily="34" charset="-122"/>
                <a:cs typeface="Source Sans Pro" pitchFamily="34" charset="-120"/>
              </a:rPr>
              <a:t>Once the assignments are sorted, the greedy algorithm iterates through them, assigning each to the group with the most remaining capacity.</a:t>
            </a:r>
            <a:endParaRPr lang="en-US" sz="1650" dirty="0"/>
          </a:p>
        </p:txBody>
      </p:sp>
      <p:pic>
        <p:nvPicPr>
          <p:cNvPr id="6" name="Image 2" descr="preencoded.png"/>
          <p:cNvPicPr>
            <a:picLocks noChangeAspect="1"/>
          </p:cNvPicPr>
          <p:nvPr/>
        </p:nvPicPr>
        <p:blipFill>
          <a:blip r:embed="rId5"/>
          <a:stretch>
            <a:fillRect/>
          </a:stretch>
        </p:blipFill>
        <p:spPr>
          <a:xfrm>
            <a:off x="6231850" y="2492335"/>
            <a:ext cx="1064895" cy="1703903"/>
          </a:xfrm>
          <a:prstGeom prst="rect">
            <a:avLst/>
          </a:prstGeom>
        </p:spPr>
      </p:pic>
      <p:sp>
        <p:nvSpPr>
          <p:cNvPr id="7" name="Text 2"/>
          <p:cNvSpPr/>
          <p:nvPr/>
        </p:nvSpPr>
        <p:spPr>
          <a:xfrm>
            <a:off x="7616190" y="2705219"/>
            <a:ext cx="2505670" cy="313253"/>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latin typeface="Source Serif Pro" pitchFamily="34" charset="0"/>
                <a:ea typeface="Source Serif Pro" pitchFamily="34" charset="-122"/>
                <a:cs typeface="Source Serif Pro" pitchFamily="34" charset="-120"/>
              </a:rPr>
              <a:t>Group Selection</a:t>
            </a:r>
            <a:endParaRPr lang="en-US" sz="1950" dirty="0"/>
          </a:p>
        </p:txBody>
      </p:sp>
      <p:sp>
        <p:nvSpPr>
          <p:cNvPr id="8" name="Text 3"/>
          <p:cNvSpPr/>
          <p:nvPr/>
        </p:nvSpPr>
        <p:spPr>
          <a:xfrm>
            <a:off x="7616190" y="3146227"/>
            <a:ext cx="6268760" cy="681514"/>
          </a:xfrm>
          <a:prstGeom prst="rect">
            <a:avLst/>
          </a:prstGeom>
          <a:noFill/>
          <a:ln/>
        </p:spPr>
        <p:txBody>
          <a:bodyPr wrap="square" lIns="0" tIns="0" rIns="0" bIns="0" rtlCol="0" anchor="t"/>
          <a:lstStyle/>
          <a:p>
            <a:pPr marL="0" indent="0" algn="l">
              <a:lnSpc>
                <a:spcPts val="2650"/>
              </a:lnSpc>
              <a:buNone/>
            </a:pPr>
            <a:r>
              <a:rPr lang="en-US" sz="1650" kern="0" spc="-34" dirty="0">
                <a:solidFill>
                  <a:srgbClr val="272525"/>
                </a:solidFill>
                <a:latin typeface="Source Sans Pro" pitchFamily="34" charset="0"/>
                <a:ea typeface="Source Sans Pro" pitchFamily="34" charset="-122"/>
                <a:cs typeface="Source Sans Pro" pitchFamily="34" charset="-120"/>
              </a:rPr>
              <a:t>The algorithm selects the group that can accommodate the current assignment without exceeding its capacity.</a:t>
            </a:r>
            <a:endParaRPr lang="en-US" sz="1650" dirty="0"/>
          </a:p>
        </p:txBody>
      </p:sp>
      <p:pic>
        <p:nvPicPr>
          <p:cNvPr id="9" name="Image 3" descr="preencoded.png"/>
          <p:cNvPicPr>
            <a:picLocks noChangeAspect="1"/>
          </p:cNvPicPr>
          <p:nvPr/>
        </p:nvPicPr>
        <p:blipFill>
          <a:blip r:embed="rId6"/>
          <a:stretch>
            <a:fillRect/>
          </a:stretch>
        </p:blipFill>
        <p:spPr>
          <a:xfrm>
            <a:off x="6231850" y="4196239"/>
            <a:ext cx="1064895" cy="1703903"/>
          </a:xfrm>
          <a:prstGeom prst="rect">
            <a:avLst/>
          </a:prstGeom>
        </p:spPr>
      </p:pic>
      <p:sp>
        <p:nvSpPr>
          <p:cNvPr id="10" name="Text 4"/>
          <p:cNvSpPr/>
          <p:nvPr/>
        </p:nvSpPr>
        <p:spPr>
          <a:xfrm>
            <a:off x="7616190" y="4409122"/>
            <a:ext cx="2505670" cy="313253"/>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latin typeface="Source Serif Pro" pitchFamily="34" charset="0"/>
                <a:ea typeface="Source Serif Pro" pitchFamily="34" charset="-122"/>
                <a:cs typeface="Source Serif Pro" pitchFamily="34" charset="-120"/>
              </a:rPr>
              <a:t>Assignment Placement</a:t>
            </a:r>
            <a:endParaRPr lang="en-US" sz="1950" dirty="0"/>
          </a:p>
        </p:txBody>
      </p:sp>
      <p:sp>
        <p:nvSpPr>
          <p:cNvPr id="11" name="Text 5"/>
          <p:cNvSpPr/>
          <p:nvPr/>
        </p:nvSpPr>
        <p:spPr>
          <a:xfrm>
            <a:off x="7616190" y="4850130"/>
            <a:ext cx="6268760" cy="681514"/>
          </a:xfrm>
          <a:prstGeom prst="rect">
            <a:avLst/>
          </a:prstGeom>
          <a:noFill/>
          <a:ln/>
        </p:spPr>
        <p:txBody>
          <a:bodyPr wrap="square" lIns="0" tIns="0" rIns="0" bIns="0" rtlCol="0" anchor="t"/>
          <a:lstStyle/>
          <a:p>
            <a:pPr marL="0" indent="0" algn="l">
              <a:lnSpc>
                <a:spcPts val="2650"/>
              </a:lnSpc>
              <a:buNone/>
            </a:pPr>
            <a:r>
              <a:rPr lang="en-US" sz="1650" kern="0" spc="-34" dirty="0">
                <a:solidFill>
                  <a:srgbClr val="272525"/>
                </a:solidFill>
                <a:latin typeface="Source Sans Pro" pitchFamily="34" charset="0"/>
                <a:ea typeface="Source Sans Pro" pitchFamily="34" charset="-122"/>
                <a:cs typeface="Source Sans Pro" pitchFamily="34" charset="-120"/>
              </a:rPr>
              <a:t>The assignment is placed in the chosen group, and the group's remaining capacity is updated.</a:t>
            </a:r>
            <a:endParaRPr lang="en-US" sz="1650" dirty="0"/>
          </a:p>
        </p:txBody>
      </p:sp>
      <p:pic>
        <p:nvPicPr>
          <p:cNvPr id="12" name="Image 4" descr="preencoded.png"/>
          <p:cNvPicPr>
            <a:picLocks noChangeAspect="1"/>
          </p:cNvPicPr>
          <p:nvPr/>
        </p:nvPicPr>
        <p:blipFill>
          <a:blip r:embed="rId7"/>
          <a:stretch>
            <a:fillRect/>
          </a:stretch>
        </p:blipFill>
        <p:spPr>
          <a:xfrm>
            <a:off x="6231850" y="5900142"/>
            <a:ext cx="1064895" cy="1703903"/>
          </a:xfrm>
          <a:prstGeom prst="rect">
            <a:avLst/>
          </a:prstGeom>
        </p:spPr>
      </p:pic>
      <p:sp>
        <p:nvSpPr>
          <p:cNvPr id="13" name="Text 6"/>
          <p:cNvSpPr/>
          <p:nvPr/>
        </p:nvSpPr>
        <p:spPr>
          <a:xfrm>
            <a:off x="7616190" y="6113026"/>
            <a:ext cx="2590562" cy="313253"/>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latin typeface="Source Serif Pro" pitchFamily="34" charset="0"/>
                <a:ea typeface="Source Serif Pro" pitchFamily="34" charset="-122"/>
                <a:cs typeface="Source Serif Pro" pitchFamily="34" charset="-120"/>
              </a:rPr>
              <a:t>Iteration and Allocation</a:t>
            </a:r>
            <a:endParaRPr lang="en-US" sz="1950" dirty="0"/>
          </a:p>
        </p:txBody>
      </p:sp>
      <p:sp>
        <p:nvSpPr>
          <p:cNvPr id="14" name="Text 7"/>
          <p:cNvSpPr/>
          <p:nvPr/>
        </p:nvSpPr>
        <p:spPr>
          <a:xfrm>
            <a:off x="7616190" y="6554033"/>
            <a:ext cx="6268760" cy="681514"/>
          </a:xfrm>
          <a:prstGeom prst="rect">
            <a:avLst/>
          </a:prstGeom>
          <a:noFill/>
          <a:ln/>
        </p:spPr>
        <p:txBody>
          <a:bodyPr wrap="square" lIns="0" tIns="0" rIns="0" bIns="0" rtlCol="0" anchor="t"/>
          <a:lstStyle/>
          <a:p>
            <a:pPr marL="0" indent="0" algn="l">
              <a:lnSpc>
                <a:spcPts val="2650"/>
              </a:lnSpc>
              <a:buNone/>
            </a:pPr>
            <a:r>
              <a:rPr lang="en-US" sz="1650" kern="0" spc="-34" dirty="0">
                <a:solidFill>
                  <a:srgbClr val="272525"/>
                </a:solidFill>
                <a:latin typeface="Source Sans Pro" pitchFamily="34" charset="0"/>
                <a:ea typeface="Source Sans Pro" pitchFamily="34" charset="-122"/>
                <a:cs typeface="Source Sans Pro" pitchFamily="34" charset="-120"/>
              </a:rPr>
              <a:t>This process continues until all assignments have been successfully allocated to groups.</a:t>
            </a:r>
            <a:endParaRPr lang="en-US" sz="1650" dirty="0"/>
          </a:p>
        </p:txBody>
      </p:sp>
      <p:sp>
        <p:nvSpPr>
          <p:cNvPr id="15" name="Rectangle: Rounded Corners 14">
            <a:extLst>
              <a:ext uri="{FF2B5EF4-FFF2-40B4-BE49-F238E27FC236}">
                <a16:creationId xmlns:a16="http://schemas.microsoft.com/office/drawing/2014/main" id="{2D7755AC-33D8-AD15-F53E-21047D9EA69F}"/>
              </a:ext>
            </a:extLst>
          </p:cNvPr>
          <p:cNvSpPr/>
          <p:nvPr/>
        </p:nvSpPr>
        <p:spPr>
          <a:xfrm>
            <a:off x="12896850" y="7800975"/>
            <a:ext cx="1609725" cy="29527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2155508"/>
            <a:ext cx="4887873" cy="3918466"/>
          </a:xfrm>
          <a:prstGeom prst="rect">
            <a:avLst/>
          </a:prstGeom>
        </p:spPr>
      </p:pic>
      <p:sp>
        <p:nvSpPr>
          <p:cNvPr id="4" name="Text 0"/>
          <p:cNvSpPr/>
          <p:nvPr/>
        </p:nvSpPr>
        <p:spPr>
          <a:xfrm>
            <a:off x="837724" y="2363272"/>
            <a:ext cx="74685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Calculating the Minimum Number of Groups</a:t>
            </a:r>
            <a:endParaRPr lang="en-US" sz="4400" dirty="0"/>
          </a:p>
        </p:txBody>
      </p:sp>
      <p:sp>
        <p:nvSpPr>
          <p:cNvPr id="5" name="Text 1"/>
          <p:cNvSpPr/>
          <p:nvPr/>
        </p:nvSpPr>
        <p:spPr>
          <a:xfrm>
            <a:off x="837724" y="4130278"/>
            <a:ext cx="7468553" cy="766048"/>
          </a:xfrm>
          <a:prstGeom prst="rect">
            <a:avLst/>
          </a:prstGeom>
          <a:noFill/>
          <a:ln/>
        </p:spPr>
        <p:txBody>
          <a:bodyPr wrap="square" lIns="0" tIns="0" rIns="0" bIns="0" rtlCol="0" anchor="t"/>
          <a:lstStyle/>
          <a:p>
            <a:pPr>
              <a:lnSpc>
                <a:spcPts val="3000"/>
              </a:lnSpc>
            </a:pPr>
            <a:r>
              <a:rPr lang="en-US" sz="1850" kern="0" spc="-38" dirty="0">
                <a:solidFill>
                  <a:srgbClr val="272525"/>
                </a:solidFill>
                <a:latin typeface="Source Sans Pro" pitchFamily="34" charset="0"/>
                <a:ea typeface="Source Sans Pro" pitchFamily="34" charset="-122"/>
                <a:cs typeface="Source Sans Pro" pitchFamily="34" charset="-120"/>
              </a:rPr>
              <a:t>The Minimum Number of Groups problem involves finding the smallest number of groups to accommodate a set of assignments, ensuring that each group meets specified constraints.</a:t>
            </a:r>
            <a:endParaRPr lang="en-US" sz="1850" dirty="0"/>
          </a:p>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After all assignments are placed, the minimum number of groups required for a valid allocation is simply the total number of groups used in the process.</a:t>
            </a:r>
            <a:endParaRPr lang="en-US" sz="1850" dirty="0"/>
          </a:p>
        </p:txBody>
      </p:sp>
      <p:sp>
        <p:nvSpPr>
          <p:cNvPr id="6" name="Shape 2"/>
          <p:cNvSpPr/>
          <p:nvPr/>
        </p:nvSpPr>
        <p:spPr>
          <a:xfrm>
            <a:off x="837724" y="5165527"/>
            <a:ext cx="7468553" cy="700683"/>
          </a:xfrm>
          <a:prstGeom prst="roundRect">
            <a:avLst>
              <a:gd name="adj" fmla="val 14349"/>
            </a:avLst>
          </a:prstGeom>
          <a:noFill/>
          <a:ln w="7620">
            <a:solidFill>
              <a:srgbClr val="000000">
                <a:alpha val="8000"/>
              </a:srgbClr>
            </a:solidFill>
            <a:prstDash val="solid"/>
          </a:ln>
        </p:spPr>
      </p:sp>
      <p:sp>
        <p:nvSpPr>
          <p:cNvPr id="7" name="Shape 3"/>
          <p:cNvSpPr/>
          <p:nvPr/>
        </p:nvSpPr>
        <p:spPr>
          <a:xfrm>
            <a:off x="845344" y="5173147"/>
            <a:ext cx="7453312" cy="685443"/>
          </a:xfrm>
          <a:prstGeom prst="rect">
            <a:avLst/>
          </a:prstGeom>
          <a:solidFill>
            <a:srgbClr val="FFFFFF">
              <a:alpha val="4000"/>
            </a:srgbClr>
          </a:solidFill>
          <a:ln/>
        </p:spPr>
      </p:sp>
      <p:sp>
        <p:nvSpPr>
          <p:cNvPr id="8" name="Text 4"/>
          <p:cNvSpPr/>
          <p:nvPr/>
        </p:nvSpPr>
        <p:spPr>
          <a:xfrm>
            <a:off x="1551384" y="6572012"/>
            <a:ext cx="3244215"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Minimum Groups</a:t>
            </a:r>
            <a:endParaRPr lang="en-US" sz="1850" dirty="0"/>
          </a:p>
        </p:txBody>
      </p:sp>
      <p:sp>
        <p:nvSpPr>
          <p:cNvPr id="9" name="Text 5"/>
          <p:cNvSpPr/>
          <p:nvPr/>
        </p:nvSpPr>
        <p:spPr>
          <a:xfrm>
            <a:off x="4929426" y="6562606"/>
            <a:ext cx="3244215"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Number of Groups Used</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908215"/>
            <a:ext cx="636270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pitchFamily="34" charset="0"/>
                <a:ea typeface="Source Serif Pro" pitchFamily="34" charset="-122"/>
                <a:cs typeface="Source Serif Pro" pitchFamily="34" charset="-120"/>
              </a:rPr>
              <a:t>Time Complexity Analysis</a:t>
            </a:r>
            <a:endParaRPr lang="en-US" sz="4400" dirty="0"/>
          </a:p>
        </p:txBody>
      </p:sp>
      <p:sp>
        <p:nvSpPr>
          <p:cNvPr id="3" name="Text 1"/>
          <p:cNvSpPr/>
          <p:nvPr/>
        </p:nvSpPr>
        <p:spPr>
          <a:xfrm>
            <a:off x="837724" y="3090982"/>
            <a:ext cx="12954952"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time complexity of the greedy approach is dominated by the sorting step, which typically takes O(n log n) time, where 'n' is the number of assignments.</a:t>
            </a:r>
            <a:endParaRPr lang="en-US" sz="1850" dirty="0"/>
          </a:p>
        </p:txBody>
      </p:sp>
      <p:sp>
        <p:nvSpPr>
          <p:cNvPr id="4" name="Text 2"/>
          <p:cNvSpPr/>
          <p:nvPr/>
        </p:nvSpPr>
        <p:spPr>
          <a:xfrm>
            <a:off x="837724" y="436554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Sorting</a:t>
            </a:r>
            <a:endParaRPr lang="en-US" sz="2200" dirty="0"/>
          </a:p>
        </p:txBody>
      </p:sp>
      <p:sp>
        <p:nvSpPr>
          <p:cNvPr id="5" name="Text 3"/>
          <p:cNvSpPr/>
          <p:nvPr/>
        </p:nvSpPr>
        <p:spPr>
          <a:xfrm>
            <a:off x="837724" y="4956810"/>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Sorting the assignments is the most time-consuming operation in the algorithm.</a:t>
            </a:r>
            <a:endParaRPr lang="en-US" sz="1850" dirty="0"/>
          </a:p>
        </p:txBody>
      </p:sp>
      <p:sp>
        <p:nvSpPr>
          <p:cNvPr id="6" name="Text 4"/>
          <p:cNvSpPr/>
          <p:nvPr/>
        </p:nvSpPr>
        <p:spPr>
          <a:xfrm>
            <a:off x="5357813" y="436554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Assignment Allocation</a:t>
            </a:r>
            <a:endParaRPr lang="en-US" sz="2200" dirty="0"/>
          </a:p>
        </p:txBody>
      </p:sp>
      <p:sp>
        <p:nvSpPr>
          <p:cNvPr id="7" name="Text 5"/>
          <p:cNvSpPr/>
          <p:nvPr/>
        </p:nvSpPr>
        <p:spPr>
          <a:xfrm>
            <a:off x="5357813" y="4956810"/>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Assigning assignments to groups takes linear time, O(n), as each assignment is considered once.</a:t>
            </a:r>
            <a:endParaRPr lang="en-US" sz="1850" dirty="0"/>
          </a:p>
        </p:txBody>
      </p:sp>
      <p:sp>
        <p:nvSpPr>
          <p:cNvPr id="8" name="Text 6"/>
          <p:cNvSpPr/>
          <p:nvPr/>
        </p:nvSpPr>
        <p:spPr>
          <a:xfrm>
            <a:off x="9877901" y="436554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pitchFamily="34" charset="0"/>
                <a:ea typeface="Source Serif Pro" pitchFamily="34" charset="-122"/>
                <a:cs typeface="Source Serif Pro" pitchFamily="34" charset="-120"/>
              </a:rPr>
              <a:t>Overall Complexity</a:t>
            </a:r>
            <a:endParaRPr lang="en-US" sz="2200" dirty="0"/>
          </a:p>
        </p:txBody>
      </p:sp>
      <p:sp>
        <p:nvSpPr>
          <p:cNvPr id="9" name="Text 7"/>
          <p:cNvSpPr/>
          <p:nvPr/>
        </p:nvSpPr>
        <p:spPr>
          <a:xfrm>
            <a:off x="9877901" y="4956810"/>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Therefore, the overall time complexity of the greedy algorithm is O(n log n), dominated by the sorting step.</a:t>
            </a:r>
            <a:endParaRPr lang="en-US" sz="1850" dirty="0"/>
          </a:p>
        </p:txBody>
      </p:sp>
      <p:sp>
        <p:nvSpPr>
          <p:cNvPr id="10" name="Rectangle: Rounded Corners 9">
            <a:extLst>
              <a:ext uri="{FF2B5EF4-FFF2-40B4-BE49-F238E27FC236}">
                <a16:creationId xmlns:a16="http://schemas.microsoft.com/office/drawing/2014/main" id="{75436F50-D6F7-8ABB-117F-7262EE10F803}"/>
              </a:ext>
            </a:extLst>
          </p:cNvPr>
          <p:cNvSpPr/>
          <p:nvPr/>
        </p:nvSpPr>
        <p:spPr>
          <a:xfrm>
            <a:off x="12887325" y="7810500"/>
            <a:ext cx="1619250" cy="29527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1029950" y="3257550"/>
            <a:ext cx="1714500" cy="1714500"/>
          </a:xfrm>
          <a:prstGeom prst="rect">
            <a:avLst/>
          </a:prstGeom>
        </p:spPr>
      </p:pic>
      <p:sp>
        <p:nvSpPr>
          <p:cNvPr id="4" name="Text 0"/>
          <p:cNvSpPr/>
          <p:nvPr/>
        </p:nvSpPr>
        <p:spPr>
          <a:xfrm>
            <a:off x="618292" y="628055"/>
            <a:ext cx="4813221" cy="519470"/>
          </a:xfrm>
          <a:prstGeom prst="rect">
            <a:avLst/>
          </a:prstGeom>
          <a:noFill/>
          <a:ln/>
        </p:spPr>
        <p:txBody>
          <a:bodyPr wrap="none" lIns="0" tIns="0" rIns="0" bIns="0" rtlCol="0" anchor="t"/>
          <a:lstStyle/>
          <a:p>
            <a:pPr marL="0" indent="0">
              <a:lnSpc>
                <a:spcPts val="4050"/>
              </a:lnSpc>
              <a:buNone/>
            </a:pPr>
            <a:r>
              <a:rPr lang="en-US" sz="3250" kern="0" spc="-65" dirty="0">
                <a:solidFill>
                  <a:srgbClr val="000000"/>
                </a:solidFill>
                <a:latin typeface="Source Serif Pro" pitchFamily="34" charset="0"/>
                <a:ea typeface="Source Serif Pro" pitchFamily="34" charset="-122"/>
                <a:cs typeface="Source Serif Pro" pitchFamily="34" charset="-120"/>
              </a:rPr>
              <a:t>Space Complexity Analysis</a:t>
            </a:r>
            <a:endParaRPr lang="en-US" sz="3250" dirty="0"/>
          </a:p>
        </p:txBody>
      </p:sp>
      <p:sp>
        <p:nvSpPr>
          <p:cNvPr id="5" name="Text 1"/>
          <p:cNvSpPr/>
          <p:nvPr/>
        </p:nvSpPr>
        <p:spPr>
          <a:xfrm>
            <a:off x="618292" y="1412438"/>
            <a:ext cx="7907417" cy="565309"/>
          </a:xfrm>
          <a:prstGeom prst="rect">
            <a:avLst/>
          </a:prstGeom>
          <a:noFill/>
          <a:ln/>
        </p:spPr>
        <p:txBody>
          <a:bodyPr wrap="square" lIns="0" tIns="0" rIns="0" bIns="0" rtlCol="0" anchor="t"/>
          <a:lstStyle/>
          <a:p>
            <a:pPr marL="0" indent="0">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The space complexity of the greedy algorithm is primarily determined by the space required to store the sorted assignments and the group capacities.</a:t>
            </a:r>
            <a:endParaRPr lang="en-US" sz="1350" dirty="0"/>
          </a:p>
        </p:txBody>
      </p:sp>
      <p:pic>
        <p:nvPicPr>
          <p:cNvPr id="6" name="Image 2" descr="preencoded.png"/>
          <p:cNvPicPr>
            <a:picLocks noChangeAspect="1"/>
          </p:cNvPicPr>
          <p:nvPr/>
        </p:nvPicPr>
        <p:blipFill>
          <a:blip r:embed="rId5"/>
          <a:stretch>
            <a:fillRect/>
          </a:stretch>
        </p:blipFill>
        <p:spPr>
          <a:xfrm>
            <a:off x="618292" y="2176463"/>
            <a:ext cx="441603" cy="441603"/>
          </a:xfrm>
          <a:prstGeom prst="rect">
            <a:avLst/>
          </a:prstGeom>
        </p:spPr>
      </p:pic>
      <p:sp>
        <p:nvSpPr>
          <p:cNvPr id="7" name="Text 2"/>
          <p:cNvSpPr/>
          <p:nvPr/>
        </p:nvSpPr>
        <p:spPr>
          <a:xfrm>
            <a:off x="618292" y="2794635"/>
            <a:ext cx="2078355" cy="259794"/>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Sorting</a:t>
            </a:r>
            <a:endParaRPr lang="en-US" sz="1600" dirty="0"/>
          </a:p>
        </p:txBody>
      </p:sp>
      <p:sp>
        <p:nvSpPr>
          <p:cNvPr id="8" name="Text 3"/>
          <p:cNvSpPr/>
          <p:nvPr/>
        </p:nvSpPr>
        <p:spPr>
          <a:xfrm>
            <a:off x="618292" y="3160395"/>
            <a:ext cx="7907417" cy="565309"/>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The algorithm typically requires additional space for sorting, which can vary depending on the sorting algorithm used.</a:t>
            </a:r>
            <a:endParaRPr lang="en-US" sz="1350" dirty="0"/>
          </a:p>
        </p:txBody>
      </p:sp>
      <p:pic>
        <p:nvPicPr>
          <p:cNvPr id="9" name="Image 3" descr="preencoded.png"/>
          <p:cNvPicPr>
            <a:picLocks noChangeAspect="1"/>
          </p:cNvPicPr>
          <p:nvPr/>
        </p:nvPicPr>
        <p:blipFill>
          <a:blip r:embed="rId6"/>
          <a:stretch>
            <a:fillRect/>
          </a:stretch>
        </p:blipFill>
        <p:spPr>
          <a:xfrm>
            <a:off x="618292" y="4255651"/>
            <a:ext cx="441603" cy="441603"/>
          </a:xfrm>
          <a:prstGeom prst="rect">
            <a:avLst/>
          </a:prstGeom>
        </p:spPr>
      </p:pic>
      <p:sp>
        <p:nvSpPr>
          <p:cNvPr id="10" name="Text 4"/>
          <p:cNvSpPr/>
          <p:nvPr/>
        </p:nvSpPr>
        <p:spPr>
          <a:xfrm>
            <a:off x="618292" y="4873823"/>
            <a:ext cx="2078355" cy="259794"/>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Group Data</a:t>
            </a:r>
            <a:endParaRPr lang="en-US" sz="1600" dirty="0"/>
          </a:p>
        </p:txBody>
      </p:sp>
      <p:sp>
        <p:nvSpPr>
          <p:cNvPr id="11" name="Text 5"/>
          <p:cNvSpPr/>
          <p:nvPr/>
        </p:nvSpPr>
        <p:spPr>
          <a:xfrm>
            <a:off x="618292" y="5239583"/>
            <a:ext cx="7907417" cy="282654"/>
          </a:xfrm>
          <a:prstGeom prst="rect">
            <a:avLst/>
          </a:prstGeom>
          <a:noFill/>
          <a:ln/>
        </p:spPr>
        <p:txBody>
          <a:bodyPr wrap="non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The algorithm also needs space to store group capacities and the assignments allocated to each group.</a:t>
            </a:r>
            <a:endParaRPr lang="en-US" sz="1350" dirty="0"/>
          </a:p>
        </p:txBody>
      </p:sp>
      <p:pic>
        <p:nvPicPr>
          <p:cNvPr id="12" name="Image 4" descr="preencoded.png"/>
          <p:cNvPicPr>
            <a:picLocks noChangeAspect="1"/>
          </p:cNvPicPr>
          <p:nvPr/>
        </p:nvPicPr>
        <p:blipFill>
          <a:blip r:embed="rId7"/>
          <a:stretch>
            <a:fillRect/>
          </a:stretch>
        </p:blipFill>
        <p:spPr>
          <a:xfrm>
            <a:off x="618292" y="6052185"/>
            <a:ext cx="441603" cy="441603"/>
          </a:xfrm>
          <a:prstGeom prst="rect">
            <a:avLst/>
          </a:prstGeom>
        </p:spPr>
      </p:pic>
      <p:sp>
        <p:nvSpPr>
          <p:cNvPr id="13" name="Text 6"/>
          <p:cNvSpPr/>
          <p:nvPr/>
        </p:nvSpPr>
        <p:spPr>
          <a:xfrm>
            <a:off x="618292" y="6670358"/>
            <a:ext cx="2078355" cy="259794"/>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Overall Space</a:t>
            </a:r>
            <a:endParaRPr lang="en-US" sz="1600" dirty="0"/>
          </a:p>
        </p:txBody>
      </p:sp>
      <p:sp>
        <p:nvSpPr>
          <p:cNvPr id="14" name="Text 7"/>
          <p:cNvSpPr/>
          <p:nvPr/>
        </p:nvSpPr>
        <p:spPr>
          <a:xfrm>
            <a:off x="618292" y="7036118"/>
            <a:ext cx="7907417" cy="565309"/>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The overall space complexity is typically O(n), where 'n' is the number of assignments, assuming efficient data structures are used.</a:t>
            </a:r>
            <a:endParaRPr lang="en-US" sz="1350" dirty="0"/>
          </a:p>
        </p:txBody>
      </p:sp>
      <p:sp>
        <p:nvSpPr>
          <p:cNvPr id="15" name="Rectangle: Rounded Corners 14">
            <a:extLst>
              <a:ext uri="{FF2B5EF4-FFF2-40B4-BE49-F238E27FC236}">
                <a16:creationId xmlns:a16="http://schemas.microsoft.com/office/drawing/2014/main" id="{B7A1167D-3DF8-B50A-6ABA-64CA8460DC4F}"/>
              </a:ext>
            </a:extLst>
          </p:cNvPr>
          <p:cNvSpPr/>
          <p:nvPr/>
        </p:nvSpPr>
        <p:spPr>
          <a:xfrm>
            <a:off x="12906375" y="7791450"/>
            <a:ext cx="1600200" cy="32385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172"/>
          </a:xfrm>
          <a:prstGeom prst="rect">
            <a:avLst/>
          </a:prstGeom>
        </p:spPr>
      </p:pic>
      <p:pic>
        <p:nvPicPr>
          <p:cNvPr id="3" name="Image 1" descr="preencoded.png"/>
          <p:cNvPicPr>
            <a:picLocks noChangeAspect="1"/>
          </p:cNvPicPr>
          <p:nvPr/>
        </p:nvPicPr>
        <p:blipFill>
          <a:blip r:embed="rId4"/>
          <a:stretch>
            <a:fillRect/>
          </a:stretch>
        </p:blipFill>
        <p:spPr>
          <a:xfrm>
            <a:off x="9432488" y="2343031"/>
            <a:ext cx="4909304" cy="3546991"/>
          </a:xfrm>
          <a:prstGeom prst="rect">
            <a:avLst/>
          </a:prstGeom>
        </p:spPr>
      </p:pic>
      <p:sp>
        <p:nvSpPr>
          <p:cNvPr id="4" name="Text 0"/>
          <p:cNvSpPr/>
          <p:nvPr/>
        </p:nvSpPr>
        <p:spPr>
          <a:xfrm>
            <a:off x="807839" y="634722"/>
            <a:ext cx="7528322" cy="1357789"/>
          </a:xfrm>
          <a:prstGeom prst="rect">
            <a:avLst/>
          </a:prstGeom>
          <a:noFill/>
          <a:ln/>
        </p:spPr>
        <p:txBody>
          <a:bodyPr wrap="square" lIns="0" tIns="0" rIns="0" bIns="0" rtlCol="0" anchor="t"/>
          <a:lstStyle/>
          <a:p>
            <a:pPr marL="0" indent="0">
              <a:lnSpc>
                <a:spcPts val="5300"/>
              </a:lnSpc>
              <a:buNone/>
            </a:pPr>
            <a:r>
              <a:rPr lang="en-US" sz="4250" kern="0" spc="-86" dirty="0">
                <a:solidFill>
                  <a:srgbClr val="000000"/>
                </a:solidFill>
                <a:latin typeface="Source Serif Pro" pitchFamily="34" charset="0"/>
                <a:ea typeface="Source Serif Pro" pitchFamily="34" charset="-122"/>
                <a:cs typeface="Source Serif Pro" pitchFamily="34" charset="-120"/>
              </a:rPr>
              <a:t>Advantages of the Greedy Approach</a:t>
            </a:r>
            <a:endParaRPr lang="en-US" sz="4250" dirty="0"/>
          </a:p>
        </p:txBody>
      </p:sp>
      <p:sp>
        <p:nvSpPr>
          <p:cNvPr id="5" name="Text 1"/>
          <p:cNvSpPr/>
          <p:nvPr/>
        </p:nvSpPr>
        <p:spPr>
          <a:xfrm>
            <a:off x="807839" y="2338745"/>
            <a:ext cx="7528322" cy="738664"/>
          </a:xfrm>
          <a:prstGeom prst="rect">
            <a:avLst/>
          </a:prstGeom>
          <a:noFill/>
          <a:ln/>
        </p:spPr>
        <p:txBody>
          <a:bodyPr wrap="squar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The greedy approach offers several advantages for the Minimum Number of Groups problem, making it a practical and efficient solution.</a:t>
            </a:r>
            <a:endParaRPr lang="en-US" sz="1800" dirty="0"/>
          </a:p>
        </p:txBody>
      </p:sp>
      <p:sp>
        <p:nvSpPr>
          <p:cNvPr id="6" name="Shape 2"/>
          <p:cNvSpPr/>
          <p:nvPr/>
        </p:nvSpPr>
        <p:spPr>
          <a:xfrm>
            <a:off x="807839" y="3596759"/>
            <a:ext cx="519351" cy="519351"/>
          </a:xfrm>
          <a:prstGeom prst="roundRect">
            <a:avLst>
              <a:gd name="adj" fmla="val 18667"/>
            </a:avLst>
          </a:prstGeom>
          <a:solidFill>
            <a:srgbClr val="F0D4F7"/>
          </a:solidFill>
          <a:ln w="7620">
            <a:solidFill>
              <a:srgbClr val="D6BADD"/>
            </a:solidFill>
            <a:prstDash val="solid"/>
          </a:ln>
        </p:spPr>
      </p:sp>
      <p:sp>
        <p:nvSpPr>
          <p:cNvPr id="7" name="Text 3"/>
          <p:cNvSpPr/>
          <p:nvPr/>
        </p:nvSpPr>
        <p:spPr>
          <a:xfrm>
            <a:off x="986076" y="3693438"/>
            <a:ext cx="162878" cy="325874"/>
          </a:xfrm>
          <a:prstGeom prst="rect">
            <a:avLst/>
          </a:prstGeom>
          <a:noFill/>
          <a:ln/>
        </p:spPr>
        <p:txBody>
          <a:bodyPr wrap="none" lIns="0" tIns="0" rIns="0" bIns="0" rtlCol="0" anchor="t"/>
          <a:lstStyle/>
          <a:p>
            <a:pPr marL="0" indent="0" algn="ctr">
              <a:lnSpc>
                <a:spcPts val="2550"/>
              </a:lnSpc>
              <a:buNone/>
            </a:pPr>
            <a:r>
              <a:rPr lang="en-US" sz="2550" kern="0" spc="-51" dirty="0">
                <a:solidFill>
                  <a:srgbClr val="272525"/>
                </a:solidFill>
                <a:latin typeface="Source Serif Pro" pitchFamily="34" charset="0"/>
                <a:ea typeface="Source Serif Pro" pitchFamily="34" charset="-122"/>
                <a:cs typeface="Source Serif Pro" pitchFamily="34" charset="-120"/>
              </a:rPr>
              <a:t>1</a:t>
            </a:r>
            <a:endParaRPr lang="en-US" sz="2550" dirty="0"/>
          </a:p>
        </p:txBody>
      </p:sp>
      <p:sp>
        <p:nvSpPr>
          <p:cNvPr id="8" name="Text 4"/>
          <p:cNvSpPr/>
          <p:nvPr/>
        </p:nvSpPr>
        <p:spPr>
          <a:xfrm>
            <a:off x="1557933" y="3596759"/>
            <a:ext cx="2898696" cy="678894"/>
          </a:xfrm>
          <a:prstGeom prst="rect">
            <a:avLst/>
          </a:prstGeom>
          <a:noFill/>
          <a:ln/>
        </p:spPr>
        <p:txBody>
          <a:bodyPr wrap="square" lIns="0" tIns="0" rIns="0" bIns="0" rtlCol="0" anchor="t"/>
          <a:lstStyle/>
          <a:p>
            <a:pPr marL="0" indent="0">
              <a:lnSpc>
                <a:spcPts val="2650"/>
              </a:lnSpc>
              <a:buNone/>
            </a:pPr>
            <a:r>
              <a:rPr lang="en-US" sz="2100" kern="0" spc="-43" dirty="0">
                <a:solidFill>
                  <a:srgbClr val="272525"/>
                </a:solidFill>
                <a:latin typeface="Source Serif Pro" pitchFamily="34" charset="0"/>
                <a:ea typeface="Source Serif Pro" pitchFamily="34" charset="-122"/>
                <a:cs typeface="Source Serif Pro" pitchFamily="34" charset="-120"/>
              </a:rPr>
              <a:t>Simplicity and Implementation</a:t>
            </a:r>
            <a:endParaRPr lang="en-US" sz="2100" dirty="0"/>
          </a:p>
        </p:txBody>
      </p:sp>
      <p:sp>
        <p:nvSpPr>
          <p:cNvPr id="9" name="Text 5"/>
          <p:cNvSpPr/>
          <p:nvPr/>
        </p:nvSpPr>
        <p:spPr>
          <a:xfrm>
            <a:off x="1557933" y="4414123"/>
            <a:ext cx="2898696" cy="1477328"/>
          </a:xfrm>
          <a:prstGeom prst="rect">
            <a:avLst/>
          </a:prstGeom>
          <a:noFill/>
          <a:ln/>
        </p:spPr>
        <p:txBody>
          <a:bodyPr wrap="squar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The algorithm is easy to understand and implement, requiring minimal code complexity.</a:t>
            </a:r>
            <a:endParaRPr lang="en-US" sz="1800" dirty="0"/>
          </a:p>
        </p:txBody>
      </p:sp>
      <p:sp>
        <p:nvSpPr>
          <p:cNvPr id="10" name="Shape 6"/>
          <p:cNvSpPr/>
          <p:nvPr/>
        </p:nvSpPr>
        <p:spPr>
          <a:xfrm>
            <a:off x="4687372" y="3596759"/>
            <a:ext cx="519351" cy="519351"/>
          </a:xfrm>
          <a:prstGeom prst="roundRect">
            <a:avLst>
              <a:gd name="adj" fmla="val 18667"/>
            </a:avLst>
          </a:prstGeom>
          <a:solidFill>
            <a:srgbClr val="F0D4F7"/>
          </a:solidFill>
          <a:ln w="7620">
            <a:solidFill>
              <a:srgbClr val="D6BADD"/>
            </a:solidFill>
            <a:prstDash val="solid"/>
          </a:ln>
        </p:spPr>
      </p:sp>
      <p:sp>
        <p:nvSpPr>
          <p:cNvPr id="11" name="Text 7"/>
          <p:cNvSpPr/>
          <p:nvPr/>
        </p:nvSpPr>
        <p:spPr>
          <a:xfrm>
            <a:off x="4865608" y="3693438"/>
            <a:ext cx="162878" cy="325874"/>
          </a:xfrm>
          <a:prstGeom prst="rect">
            <a:avLst/>
          </a:prstGeom>
          <a:noFill/>
          <a:ln/>
        </p:spPr>
        <p:txBody>
          <a:bodyPr wrap="none" lIns="0" tIns="0" rIns="0" bIns="0" rtlCol="0" anchor="t"/>
          <a:lstStyle/>
          <a:p>
            <a:pPr marL="0" indent="0" algn="ctr">
              <a:lnSpc>
                <a:spcPts val="2550"/>
              </a:lnSpc>
              <a:buNone/>
            </a:pPr>
            <a:r>
              <a:rPr lang="en-US" sz="2550" kern="0" spc="-51" dirty="0">
                <a:solidFill>
                  <a:srgbClr val="272525"/>
                </a:solidFill>
                <a:latin typeface="Source Serif Pro" pitchFamily="34" charset="0"/>
                <a:ea typeface="Source Serif Pro" pitchFamily="34" charset="-122"/>
                <a:cs typeface="Source Serif Pro" pitchFamily="34" charset="-120"/>
              </a:rPr>
              <a:t>2</a:t>
            </a:r>
            <a:endParaRPr lang="en-US" sz="2550" dirty="0"/>
          </a:p>
        </p:txBody>
      </p:sp>
      <p:sp>
        <p:nvSpPr>
          <p:cNvPr id="12" name="Text 8"/>
          <p:cNvSpPr/>
          <p:nvPr/>
        </p:nvSpPr>
        <p:spPr>
          <a:xfrm>
            <a:off x="5437465" y="3596759"/>
            <a:ext cx="2898696" cy="678894"/>
          </a:xfrm>
          <a:prstGeom prst="rect">
            <a:avLst/>
          </a:prstGeom>
          <a:noFill/>
          <a:ln/>
        </p:spPr>
        <p:txBody>
          <a:bodyPr wrap="square" lIns="0" tIns="0" rIns="0" bIns="0" rtlCol="0" anchor="t"/>
          <a:lstStyle/>
          <a:p>
            <a:pPr marL="0" indent="0">
              <a:lnSpc>
                <a:spcPts val="2650"/>
              </a:lnSpc>
              <a:buNone/>
            </a:pPr>
            <a:r>
              <a:rPr lang="en-US" sz="2100" kern="0" spc="-43" dirty="0">
                <a:solidFill>
                  <a:srgbClr val="272525"/>
                </a:solidFill>
                <a:latin typeface="Source Serif Pro" pitchFamily="34" charset="0"/>
                <a:ea typeface="Source Serif Pro" pitchFamily="34" charset="-122"/>
                <a:cs typeface="Source Serif Pro" pitchFamily="34" charset="-120"/>
              </a:rPr>
              <a:t>Efficiency for Large Datasets</a:t>
            </a:r>
            <a:endParaRPr lang="en-US" sz="2100" dirty="0"/>
          </a:p>
        </p:txBody>
      </p:sp>
      <p:sp>
        <p:nvSpPr>
          <p:cNvPr id="13" name="Text 9"/>
          <p:cNvSpPr/>
          <p:nvPr/>
        </p:nvSpPr>
        <p:spPr>
          <a:xfrm>
            <a:off x="5437465" y="4414123"/>
            <a:ext cx="2898696" cy="1477328"/>
          </a:xfrm>
          <a:prstGeom prst="rect">
            <a:avLst/>
          </a:prstGeom>
          <a:noFill/>
          <a:ln/>
        </p:spPr>
        <p:txBody>
          <a:bodyPr wrap="squar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The time complexity of O(n log n) makes it suitable for solving problems with a large number of assignments.</a:t>
            </a:r>
            <a:endParaRPr lang="en-US" sz="1800" dirty="0"/>
          </a:p>
        </p:txBody>
      </p:sp>
      <p:sp>
        <p:nvSpPr>
          <p:cNvPr id="14" name="Shape 10"/>
          <p:cNvSpPr/>
          <p:nvPr/>
        </p:nvSpPr>
        <p:spPr>
          <a:xfrm>
            <a:off x="807839" y="6381869"/>
            <a:ext cx="519351" cy="519351"/>
          </a:xfrm>
          <a:prstGeom prst="roundRect">
            <a:avLst>
              <a:gd name="adj" fmla="val 18667"/>
            </a:avLst>
          </a:prstGeom>
          <a:solidFill>
            <a:srgbClr val="F0D4F7"/>
          </a:solidFill>
          <a:ln w="7620">
            <a:solidFill>
              <a:srgbClr val="D6BADD"/>
            </a:solidFill>
            <a:prstDash val="solid"/>
          </a:ln>
        </p:spPr>
      </p:sp>
      <p:sp>
        <p:nvSpPr>
          <p:cNvPr id="15" name="Text 11"/>
          <p:cNvSpPr/>
          <p:nvPr/>
        </p:nvSpPr>
        <p:spPr>
          <a:xfrm>
            <a:off x="986076" y="6478548"/>
            <a:ext cx="162878" cy="325874"/>
          </a:xfrm>
          <a:prstGeom prst="rect">
            <a:avLst/>
          </a:prstGeom>
          <a:noFill/>
          <a:ln/>
        </p:spPr>
        <p:txBody>
          <a:bodyPr wrap="none" lIns="0" tIns="0" rIns="0" bIns="0" rtlCol="0" anchor="t"/>
          <a:lstStyle/>
          <a:p>
            <a:pPr marL="0" indent="0" algn="ctr">
              <a:lnSpc>
                <a:spcPts val="2550"/>
              </a:lnSpc>
              <a:buNone/>
            </a:pPr>
            <a:r>
              <a:rPr lang="en-US" sz="2550" kern="0" spc="-51" dirty="0">
                <a:solidFill>
                  <a:srgbClr val="272525"/>
                </a:solidFill>
                <a:latin typeface="Source Serif Pro" pitchFamily="34" charset="0"/>
                <a:ea typeface="Source Serif Pro" pitchFamily="34" charset="-122"/>
                <a:cs typeface="Source Serif Pro" pitchFamily="34" charset="-120"/>
              </a:rPr>
              <a:t>3</a:t>
            </a:r>
            <a:endParaRPr lang="en-US" sz="2550" dirty="0"/>
          </a:p>
        </p:txBody>
      </p:sp>
      <p:sp>
        <p:nvSpPr>
          <p:cNvPr id="16" name="Text 12"/>
          <p:cNvSpPr/>
          <p:nvPr/>
        </p:nvSpPr>
        <p:spPr>
          <a:xfrm>
            <a:off x="1557933" y="6381869"/>
            <a:ext cx="2715578" cy="339447"/>
          </a:xfrm>
          <a:prstGeom prst="rect">
            <a:avLst/>
          </a:prstGeom>
          <a:noFill/>
          <a:ln/>
        </p:spPr>
        <p:txBody>
          <a:bodyPr wrap="none" lIns="0" tIns="0" rIns="0" bIns="0" rtlCol="0" anchor="t"/>
          <a:lstStyle/>
          <a:p>
            <a:pPr marL="0" indent="0">
              <a:lnSpc>
                <a:spcPts val="2650"/>
              </a:lnSpc>
              <a:buNone/>
            </a:pPr>
            <a:r>
              <a:rPr lang="en-US" sz="2100" kern="0" spc="-43" dirty="0">
                <a:solidFill>
                  <a:srgbClr val="272525"/>
                </a:solidFill>
                <a:latin typeface="Source Serif Pro" pitchFamily="34" charset="0"/>
                <a:ea typeface="Source Serif Pro" pitchFamily="34" charset="-122"/>
                <a:cs typeface="Source Serif Pro" pitchFamily="34" charset="-120"/>
              </a:rPr>
              <a:t>Practical Applicability</a:t>
            </a:r>
            <a:endParaRPr lang="en-US" sz="2100" dirty="0"/>
          </a:p>
        </p:txBody>
      </p:sp>
      <p:sp>
        <p:nvSpPr>
          <p:cNvPr id="17" name="Text 13"/>
          <p:cNvSpPr/>
          <p:nvPr/>
        </p:nvSpPr>
        <p:spPr>
          <a:xfrm>
            <a:off x="1557933" y="6859786"/>
            <a:ext cx="6778228" cy="738664"/>
          </a:xfrm>
          <a:prstGeom prst="rect">
            <a:avLst/>
          </a:prstGeom>
          <a:noFill/>
          <a:ln/>
        </p:spPr>
        <p:txBody>
          <a:bodyPr wrap="squar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The greedy approach provides a reasonable solution in many real-world scenarios where finding the absolute minimum is not critical.</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1049</Words>
  <Application>Microsoft Office PowerPoint</Application>
  <PresentationFormat>Custom</PresentationFormat>
  <Paragraphs>99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Source Sans Pro</vt:lpstr>
      <vt:lpstr>Source Serif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Mansi Beura</cp:lastModifiedBy>
  <cp:revision>2</cp:revision>
  <dcterms:created xsi:type="dcterms:W3CDTF">2024-09-10T06:47:43Z</dcterms:created>
  <dcterms:modified xsi:type="dcterms:W3CDTF">2024-09-10T07:12:19Z</dcterms:modified>
</cp:coreProperties>
</file>